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wmv" ContentType="video/x-ms-wmv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2"/>
  </p:notesMasterIdLst>
  <p:sldIdLst>
    <p:sldId id="339" r:id="rId2"/>
    <p:sldId id="400" r:id="rId3"/>
    <p:sldId id="407" r:id="rId4"/>
    <p:sldId id="401" r:id="rId5"/>
    <p:sldId id="344" r:id="rId6"/>
    <p:sldId id="347" r:id="rId7"/>
    <p:sldId id="402" r:id="rId8"/>
    <p:sldId id="349" r:id="rId9"/>
    <p:sldId id="350" r:id="rId10"/>
    <p:sldId id="403" r:id="rId11"/>
    <p:sldId id="404" r:id="rId12"/>
    <p:sldId id="359" r:id="rId13"/>
    <p:sldId id="405" r:id="rId14"/>
    <p:sldId id="360" r:id="rId15"/>
    <p:sldId id="361" r:id="rId16"/>
    <p:sldId id="362" r:id="rId17"/>
    <p:sldId id="363" r:id="rId18"/>
    <p:sldId id="394" r:id="rId19"/>
    <p:sldId id="364" r:id="rId20"/>
    <p:sldId id="370" r:id="rId21"/>
    <p:sldId id="371" r:id="rId22"/>
    <p:sldId id="372" r:id="rId23"/>
    <p:sldId id="264" r:id="rId24"/>
    <p:sldId id="406" r:id="rId25"/>
    <p:sldId id="261" r:id="rId26"/>
    <p:sldId id="263" r:id="rId27"/>
    <p:sldId id="262" r:id="rId28"/>
    <p:sldId id="265" r:id="rId29"/>
    <p:sldId id="375" r:id="rId30"/>
    <p:sldId id="376" r:id="rId31"/>
    <p:sldId id="377" r:id="rId32"/>
    <p:sldId id="378" r:id="rId33"/>
    <p:sldId id="379" r:id="rId34"/>
    <p:sldId id="380" r:id="rId35"/>
    <p:sldId id="381" r:id="rId36"/>
    <p:sldId id="382" r:id="rId37"/>
    <p:sldId id="383" r:id="rId38"/>
    <p:sldId id="384" r:id="rId39"/>
    <p:sldId id="385" r:id="rId40"/>
    <p:sldId id="386" r:id="rId41"/>
    <p:sldId id="392" r:id="rId42"/>
    <p:sldId id="391" r:id="rId43"/>
    <p:sldId id="393" r:id="rId44"/>
    <p:sldId id="387" r:id="rId45"/>
    <p:sldId id="390" r:id="rId46"/>
    <p:sldId id="397" r:id="rId47"/>
    <p:sldId id="395" r:id="rId48"/>
    <p:sldId id="398" r:id="rId49"/>
    <p:sldId id="399" r:id="rId50"/>
    <p:sldId id="290" r:id="rId5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2" autoAdjust="0"/>
    <p:restoredTop sz="94660"/>
  </p:normalViewPr>
  <p:slideViewPr>
    <p:cSldViewPr snapToGrid="0">
      <p:cViewPr varScale="1">
        <p:scale>
          <a:sx n="76" d="100"/>
          <a:sy n="76" d="100"/>
        </p:scale>
        <p:origin x="31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&#24037;&#20316;&#31807;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20170930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线性回归!$C$3:$C$20</c:f>
              <c:numCache>
                <c:formatCode>General</c:formatCode>
                <c:ptCount val="18"/>
                <c:pt idx="0">
                  <c:v>87</c:v>
                </c:pt>
                <c:pt idx="1">
                  <c:v>52</c:v>
                </c:pt>
                <c:pt idx="2">
                  <c:v>114</c:v>
                </c:pt>
                <c:pt idx="3">
                  <c:v>71</c:v>
                </c:pt>
                <c:pt idx="4">
                  <c:v>76</c:v>
                </c:pt>
                <c:pt idx="5">
                  <c:v>54</c:v>
                </c:pt>
                <c:pt idx="6">
                  <c:v>112</c:v>
                </c:pt>
                <c:pt idx="7">
                  <c:v>101</c:v>
                </c:pt>
                <c:pt idx="8">
                  <c:v>41</c:v>
                </c:pt>
                <c:pt idx="9">
                  <c:v>82</c:v>
                </c:pt>
                <c:pt idx="10">
                  <c:v>50</c:v>
                </c:pt>
                <c:pt idx="11">
                  <c:v>62</c:v>
                </c:pt>
                <c:pt idx="12">
                  <c:v>59</c:v>
                </c:pt>
                <c:pt idx="13">
                  <c:v>109</c:v>
                </c:pt>
                <c:pt idx="14">
                  <c:v>106</c:v>
                </c:pt>
                <c:pt idx="15">
                  <c:v>108</c:v>
                </c:pt>
                <c:pt idx="16">
                  <c:v>52</c:v>
                </c:pt>
                <c:pt idx="17">
                  <c:v>95</c:v>
                </c:pt>
              </c:numCache>
            </c:numRef>
          </c:xVal>
          <c:yVal>
            <c:numRef>
              <c:f>线性回归!$D$3:$D$20</c:f>
              <c:numCache>
                <c:formatCode>General</c:formatCode>
                <c:ptCount val="18"/>
                <c:pt idx="0">
                  <c:v>943.2</c:v>
                </c:pt>
                <c:pt idx="1">
                  <c:v>603.5</c:v>
                </c:pt>
                <c:pt idx="2">
                  <c:v>1340.9</c:v>
                </c:pt>
                <c:pt idx="3">
                  <c:v>821.3</c:v>
                </c:pt>
                <c:pt idx="4">
                  <c:v>898.5</c:v>
                </c:pt>
                <c:pt idx="5">
                  <c:v>598.20000000000005</c:v>
                </c:pt>
                <c:pt idx="6">
                  <c:v>1210.3</c:v>
                </c:pt>
                <c:pt idx="7">
                  <c:v>1134.3</c:v>
                </c:pt>
                <c:pt idx="8">
                  <c:v>583.9</c:v>
                </c:pt>
                <c:pt idx="9">
                  <c:v>852.3</c:v>
                </c:pt>
                <c:pt idx="10">
                  <c:v>629.79999999999995</c:v>
                </c:pt>
                <c:pt idx="11">
                  <c:v>683.2</c:v>
                </c:pt>
                <c:pt idx="12">
                  <c:v>766.7</c:v>
                </c:pt>
                <c:pt idx="13">
                  <c:v>1127.2</c:v>
                </c:pt>
                <c:pt idx="14">
                  <c:v>1180.9000000000001</c:v>
                </c:pt>
                <c:pt idx="15">
                  <c:v>1245.2</c:v>
                </c:pt>
                <c:pt idx="16">
                  <c:v>722.1</c:v>
                </c:pt>
                <c:pt idx="17">
                  <c:v>1041.2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1B4F-4C41-A76A-D935B995050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631777808"/>
        <c:axId val="1631769072"/>
      </c:scatterChart>
      <c:valAx>
        <c:axId val="163177780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31769072"/>
        <c:crosses val="autoZero"/>
        <c:crossBetween val="midCat"/>
      </c:valAx>
      <c:valAx>
        <c:axId val="16317690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3177780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线性回归!$C$3:$C$20</c:f>
              <c:numCache>
                <c:formatCode>General</c:formatCode>
                <c:ptCount val="18"/>
                <c:pt idx="0">
                  <c:v>87</c:v>
                </c:pt>
                <c:pt idx="1">
                  <c:v>52</c:v>
                </c:pt>
                <c:pt idx="2">
                  <c:v>114</c:v>
                </c:pt>
                <c:pt idx="3">
                  <c:v>71</c:v>
                </c:pt>
                <c:pt idx="4">
                  <c:v>76</c:v>
                </c:pt>
                <c:pt idx="5">
                  <c:v>54</c:v>
                </c:pt>
                <c:pt idx="6">
                  <c:v>112</c:v>
                </c:pt>
                <c:pt idx="7">
                  <c:v>101</c:v>
                </c:pt>
                <c:pt idx="8">
                  <c:v>41</c:v>
                </c:pt>
                <c:pt idx="9">
                  <c:v>82</c:v>
                </c:pt>
                <c:pt idx="10">
                  <c:v>50</c:v>
                </c:pt>
                <c:pt idx="11">
                  <c:v>62</c:v>
                </c:pt>
                <c:pt idx="12">
                  <c:v>59</c:v>
                </c:pt>
                <c:pt idx="13">
                  <c:v>109</c:v>
                </c:pt>
                <c:pt idx="14">
                  <c:v>106</c:v>
                </c:pt>
                <c:pt idx="15">
                  <c:v>108</c:v>
                </c:pt>
                <c:pt idx="16">
                  <c:v>52</c:v>
                </c:pt>
                <c:pt idx="17">
                  <c:v>95</c:v>
                </c:pt>
              </c:numCache>
            </c:numRef>
          </c:xVal>
          <c:yVal>
            <c:numRef>
              <c:f>线性回归!$D$3:$D$20</c:f>
              <c:numCache>
                <c:formatCode>General</c:formatCode>
                <c:ptCount val="18"/>
                <c:pt idx="0">
                  <c:v>943.2</c:v>
                </c:pt>
                <c:pt idx="1">
                  <c:v>603.5</c:v>
                </c:pt>
                <c:pt idx="2">
                  <c:v>1340.9</c:v>
                </c:pt>
                <c:pt idx="3">
                  <c:v>821.3</c:v>
                </c:pt>
                <c:pt idx="4">
                  <c:v>898.5</c:v>
                </c:pt>
                <c:pt idx="5">
                  <c:v>598.20000000000005</c:v>
                </c:pt>
                <c:pt idx="6">
                  <c:v>1210.3</c:v>
                </c:pt>
                <c:pt idx="7">
                  <c:v>1134.3</c:v>
                </c:pt>
                <c:pt idx="8">
                  <c:v>583.9</c:v>
                </c:pt>
                <c:pt idx="9">
                  <c:v>852.3</c:v>
                </c:pt>
                <c:pt idx="10">
                  <c:v>629.79999999999995</c:v>
                </c:pt>
                <c:pt idx="11">
                  <c:v>683.2</c:v>
                </c:pt>
                <c:pt idx="12">
                  <c:v>766.7</c:v>
                </c:pt>
                <c:pt idx="13">
                  <c:v>1127.2</c:v>
                </c:pt>
                <c:pt idx="14">
                  <c:v>1180.9000000000001</c:v>
                </c:pt>
                <c:pt idx="15">
                  <c:v>1245.2</c:v>
                </c:pt>
                <c:pt idx="16">
                  <c:v>722.1</c:v>
                </c:pt>
                <c:pt idx="17">
                  <c:v>1041.2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36F9-4E20-8A05-1130D7A07675}"/>
            </c:ext>
          </c:extLst>
        </c:ser>
        <c:ser>
          <c:idx val="1"/>
          <c:order val="1"/>
          <c:tx>
            <c:v>prediction</c:v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线性回归!$C$3:$C$20</c:f>
              <c:numCache>
                <c:formatCode>General</c:formatCode>
                <c:ptCount val="18"/>
                <c:pt idx="0">
                  <c:v>87</c:v>
                </c:pt>
                <c:pt idx="1">
                  <c:v>52</c:v>
                </c:pt>
                <c:pt idx="2">
                  <c:v>114</c:v>
                </c:pt>
                <c:pt idx="3">
                  <c:v>71</c:v>
                </c:pt>
                <c:pt idx="4">
                  <c:v>76</c:v>
                </c:pt>
                <c:pt idx="5">
                  <c:v>54</c:v>
                </c:pt>
                <c:pt idx="6">
                  <c:v>112</c:v>
                </c:pt>
                <c:pt idx="7">
                  <c:v>101</c:v>
                </c:pt>
                <c:pt idx="8">
                  <c:v>41</c:v>
                </c:pt>
                <c:pt idx="9">
                  <c:v>82</c:v>
                </c:pt>
                <c:pt idx="10">
                  <c:v>50</c:v>
                </c:pt>
                <c:pt idx="11">
                  <c:v>62</c:v>
                </c:pt>
                <c:pt idx="12">
                  <c:v>59</c:v>
                </c:pt>
                <c:pt idx="13">
                  <c:v>109</c:v>
                </c:pt>
                <c:pt idx="14">
                  <c:v>106</c:v>
                </c:pt>
                <c:pt idx="15">
                  <c:v>108</c:v>
                </c:pt>
                <c:pt idx="16">
                  <c:v>52</c:v>
                </c:pt>
                <c:pt idx="17">
                  <c:v>95</c:v>
                </c:pt>
              </c:numCache>
            </c:numRef>
          </c:xVal>
          <c:yVal>
            <c:numRef>
              <c:f>线性回归!$E$3:$E$20</c:f>
              <c:numCache>
                <c:formatCode>General</c:formatCode>
                <c:ptCount val="18"/>
                <c:pt idx="0">
                  <c:v>485</c:v>
                </c:pt>
                <c:pt idx="1">
                  <c:v>310</c:v>
                </c:pt>
                <c:pt idx="2">
                  <c:v>620</c:v>
                </c:pt>
                <c:pt idx="3">
                  <c:v>405</c:v>
                </c:pt>
                <c:pt idx="4">
                  <c:v>430</c:v>
                </c:pt>
                <c:pt idx="5">
                  <c:v>320</c:v>
                </c:pt>
                <c:pt idx="6">
                  <c:v>610</c:v>
                </c:pt>
                <c:pt idx="7">
                  <c:v>555</c:v>
                </c:pt>
                <c:pt idx="8">
                  <c:v>255</c:v>
                </c:pt>
                <c:pt idx="9">
                  <c:v>460</c:v>
                </c:pt>
                <c:pt idx="10">
                  <c:v>300</c:v>
                </c:pt>
                <c:pt idx="11">
                  <c:v>360</c:v>
                </c:pt>
                <c:pt idx="12">
                  <c:v>345</c:v>
                </c:pt>
                <c:pt idx="13">
                  <c:v>595</c:v>
                </c:pt>
                <c:pt idx="14">
                  <c:v>580</c:v>
                </c:pt>
                <c:pt idx="15">
                  <c:v>590</c:v>
                </c:pt>
                <c:pt idx="16">
                  <c:v>310</c:v>
                </c:pt>
                <c:pt idx="17">
                  <c:v>525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36F9-4E20-8A05-1130D7A0767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631777808"/>
        <c:axId val="1631769072"/>
      </c:scatterChart>
      <c:valAx>
        <c:axId val="163177780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31769072"/>
        <c:crosses val="autoZero"/>
        <c:crossBetween val="midCat"/>
      </c:valAx>
      <c:valAx>
        <c:axId val="16317690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3177780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6F0DDF-F16C-4BB0-BCA0-E96E0A5419DD}" type="datetimeFigureOut">
              <a:rPr lang="en-US" smtClean="0"/>
              <a:t>8/8/2018</a:t>
            </a:fld>
            <a:endParaRPr 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56CA46-8967-4F2A-8728-9908D5BA8D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9467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B7A0F8-7F72-4D61-9DB0-356F8449D662}" type="slidenum">
              <a:rPr kumimoji="1" lang="ja-JP" altLang="en-US" smtClean="0"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4810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B7A0F8-7F72-4D61-9DB0-356F8449D662}" type="slidenum">
              <a:rPr kumimoji="1" lang="ja-JP" altLang="en-US" smtClean="0"/>
              <a:t>21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236982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95E5E-6C25-4714-97B9-B375A27E35B9}" type="datetimeFigureOut">
              <a:rPr lang="en-US" smtClean="0"/>
              <a:t>8/8/2018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55C68-5E73-41CD-9DFB-18926FAFC9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9864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95E5E-6C25-4714-97B9-B375A27E35B9}" type="datetimeFigureOut">
              <a:rPr lang="en-US" smtClean="0"/>
              <a:t>8/8/2018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55C68-5E73-41CD-9DFB-18926FAFC9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1932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95E5E-6C25-4714-97B9-B375A27E35B9}" type="datetimeFigureOut">
              <a:rPr lang="en-US" smtClean="0"/>
              <a:t>8/8/2018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55C68-5E73-41CD-9DFB-18926FAFC9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1254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95E5E-6C25-4714-97B9-B375A27E35B9}" type="datetimeFigureOut">
              <a:rPr lang="en-US" smtClean="0"/>
              <a:t>8/8/2018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55C68-5E73-41CD-9DFB-18926FAFC9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1959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95E5E-6C25-4714-97B9-B375A27E35B9}" type="datetimeFigureOut">
              <a:rPr lang="en-US" smtClean="0"/>
              <a:t>8/8/2018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55C68-5E73-41CD-9DFB-18926FAFC9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5497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95E5E-6C25-4714-97B9-B375A27E35B9}" type="datetimeFigureOut">
              <a:rPr lang="en-US" smtClean="0"/>
              <a:t>8/8/2018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55C68-5E73-41CD-9DFB-18926FAFC9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2317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95E5E-6C25-4714-97B9-B375A27E35B9}" type="datetimeFigureOut">
              <a:rPr lang="en-US" smtClean="0"/>
              <a:t>8/8/2018</a:t>
            </a:fld>
            <a:endParaRPr 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55C68-5E73-41CD-9DFB-18926FAFC9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1273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95E5E-6C25-4714-97B9-B375A27E35B9}" type="datetimeFigureOut">
              <a:rPr lang="en-US" smtClean="0"/>
              <a:t>8/8/2018</a:t>
            </a:fld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55C68-5E73-41CD-9DFB-18926FAFC9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7983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95E5E-6C25-4714-97B9-B375A27E35B9}" type="datetimeFigureOut">
              <a:rPr lang="en-US" smtClean="0"/>
              <a:t>8/8/2018</a:t>
            </a:fld>
            <a:endParaRPr 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55C68-5E73-41CD-9DFB-18926FAFC9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7990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95E5E-6C25-4714-97B9-B375A27E35B9}" type="datetimeFigureOut">
              <a:rPr lang="en-US" smtClean="0"/>
              <a:t>8/8/2018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55C68-5E73-41CD-9DFB-18926FAFC9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8580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95E5E-6C25-4714-97B9-B375A27E35B9}" type="datetimeFigureOut">
              <a:rPr lang="en-US" smtClean="0"/>
              <a:t>8/8/2018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55C68-5E73-41CD-9DFB-18926FAFC9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1352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95E5E-6C25-4714-97B9-B375A27E35B9}" type="datetimeFigureOut">
              <a:rPr lang="en-US" smtClean="0"/>
              <a:t>8/8/2018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E55C68-5E73-41CD-9DFB-18926FAFC9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7613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4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7.png"/><Relationship Id="rId7" Type="http://schemas.openxmlformats.org/officeDocument/2006/relationships/image" Target="../media/image43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Relationship Id="rId9" Type="http://schemas.openxmlformats.org/officeDocument/2006/relationships/image" Target="../media/image45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085850" y="647700"/>
            <a:ext cx="10325100" cy="2942253"/>
          </a:xfrm>
        </p:spPr>
        <p:txBody>
          <a:bodyPr>
            <a:normAutofit/>
          </a:bodyPr>
          <a:lstStyle/>
          <a:p>
            <a:r>
              <a:rPr lang="en-US" dirty="0" smtClean="0"/>
              <a:t>Basics on machine learning and data analysis using python</a:t>
            </a:r>
            <a:endParaRPr lang="en-US" sz="3200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4201617" y="4677347"/>
            <a:ext cx="9144000" cy="1655762"/>
          </a:xfrm>
        </p:spPr>
        <p:txBody>
          <a:bodyPr>
            <a:normAutofit/>
          </a:bodyPr>
          <a:lstStyle/>
          <a:p>
            <a:endParaRPr lang="en-US" altLang="zh-CN" sz="2000" dirty="0" smtClean="0"/>
          </a:p>
          <a:p>
            <a:r>
              <a:rPr lang="en-US" altLang="zh-CN" dirty="0" smtClean="0"/>
              <a:t>8.8.18</a:t>
            </a:r>
            <a:endParaRPr lang="en-US" altLang="zh-CN" sz="2400" dirty="0" smtClean="0"/>
          </a:p>
          <a:p>
            <a:endParaRPr lang="en-US" altLang="zh-CN" sz="2400" dirty="0" smtClean="0"/>
          </a:p>
        </p:txBody>
      </p:sp>
    </p:spTree>
    <p:extLst>
      <p:ext uri="{BB962C8B-B14F-4D97-AF65-F5344CB8AC3E}">
        <p14:creationId xmlns:p14="http://schemas.microsoft.com/office/powerpoint/2010/main" val="4093629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Game</a:t>
            </a:r>
          </a:p>
          <a:p>
            <a:pPr lvl="1"/>
            <a:r>
              <a:rPr lang="en-US" dirty="0" smtClean="0"/>
              <a:t>Reinforcement learning</a:t>
            </a:r>
            <a:endParaRPr lang="en-US" dirty="0"/>
          </a:p>
        </p:txBody>
      </p:sp>
      <p:pic>
        <p:nvPicPr>
          <p:cNvPr id="4" name="aaa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787355" y="239781"/>
            <a:ext cx="4752182" cy="5878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140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281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data and testing data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Back testing manner</a:t>
            </a:r>
          </a:p>
          <a:p>
            <a:pPr lvl="1"/>
            <a:r>
              <a:rPr lang="en-US" dirty="0" smtClean="0"/>
              <a:t>Data (factors and labels) of May and June as training data</a:t>
            </a:r>
          </a:p>
          <a:p>
            <a:pPr lvl="1"/>
            <a:endParaRPr lang="en-US" dirty="0"/>
          </a:p>
          <a:p>
            <a:pPr lvl="2"/>
            <a:r>
              <a:rPr lang="en-US" dirty="0" smtClean="0"/>
              <a:t>Model from training data</a:t>
            </a:r>
          </a:p>
          <a:p>
            <a:pPr lvl="2"/>
            <a:endParaRPr lang="en-US" dirty="0"/>
          </a:p>
          <a:p>
            <a:pPr lvl="1"/>
            <a:r>
              <a:rPr lang="en-US" dirty="0" smtClean="0"/>
              <a:t>Data (factors and labels) of July as testing data</a:t>
            </a:r>
          </a:p>
          <a:p>
            <a:pPr lvl="1"/>
            <a:endParaRPr lang="en-US" dirty="0"/>
          </a:p>
          <a:p>
            <a:pPr lvl="2"/>
            <a:r>
              <a:rPr lang="en-US" dirty="0" smtClean="0"/>
              <a:t>Feed factors into model, get predictions</a:t>
            </a:r>
          </a:p>
          <a:p>
            <a:pPr lvl="2"/>
            <a:endParaRPr lang="en-US" dirty="0"/>
          </a:p>
          <a:p>
            <a:pPr lvl="2"/>
            <a:r>
              <a:rPr lang="en-US" dirty="0" smtClean="0"/>
              <a:t>Evaluation of predictions: difference between labels and predictions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7622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485781"/>
            <a:ext cx="9577388" cy="5862638"/>
          </a:xfrm>
        </p:spPr>
        <p:txBody>
          <a:bodyPr/>
          <a:lstStyle/>
          <a:p>
            <a:r>
              <a:rPr lang="en-US" altLang="zh-CN" dirty="0" smtClean="0"/>
              <a:t>True patterns behind data OR data fitting</a:t>
            </a:r>
            <a:endParaRPr lang="en-US" altLang="zh-CN" sz="2800" dirty="0" smtClean="0"/>
          </a:p>
          <a:p>
            <a:pPr lvl="1"/>
            <a:r>
              <a:rPr lang="en-US" altLang="zh-CN" sz="2800" dirty="0" smtClean="0"/>
              <a:t>The more complex a model is </a:t>
            </a:r>
            <a:r>
              <a:rPr lang="zh-CN" altLang="en-US" sz="2800" dirty="0" smtClean="0"/>
              <a:t> </a:t>
            </a:r>
            <a:r>
              <a:rPr lang="en-US" altLang="zh-CN" sz="2800" dirty="0" smtClean="0">
                <a:sym typeface="Wingdings" panose="05000000000000000000" pitchFamily="2" charset="2"/>
              </a:rPr>
              <a:t> the better it fits the training data &amp; the more inconsistent its performance on training data and testing data</a:t>
            </a:r>
          </a:p>
          <a:p>
            <a:pPr lvl="1"/>
            <a:endParaRPr lang="en-US" altLang="zh-CN" sz="2800" dirty="0">
              <a:sym typeface="Wingdings" panose="05000000000000000000" pitchFamily="2" charset="2"/>
            </a:endParaRPr>
          </a:p>
          <a:p>
            <a:pPr lvl="1"/>
            <a:r>
              <a:rPr lang="en-US" altLang="zh-CN" sz="2800" dirty="0" smtClean="0">
                <a:sym typeface="Wingdings" panose="05000000000000000000" pitchFamily="2" charset="2"/>
              </a:rPr>
              <a:t>Description ability of model: under fitting and over fitting</a:t>
            </a:r>
            <a:endParaRPr lang="en-US" altLang="zh-CN" sz="2800" dirty="0">
              <a:sym typeface="Wingdings" panose="05000000000000000000" pitchFamily="2" charset="2"/>
            </a:endParaRPr>
          </a:p>
          <a:p>
            <a:pPr marL="457200" lvl="1" indent="0">
              <a:buNone/>
            </a:pPr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endParaRPr 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9740" y="3989980"/>
            <a:ext cx="6828279" cy="2072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274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800975" y="1305233"/>
            <a:ext cx="4391025" cy="104973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Supervised learning</a:t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5" name="矩形 4"/>
          <p:cNvSpPr/>
          <p:nvPr/>
        </p:nvSpPr>
        <p:spPr>
          <a:xfrm>
            <a:off x="1825586" y="1049739"/>
            <a:ext cx="1250576" cy="5109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Data</a:t>
            </a:r>
          </a:p>
        </p:txBody>
      </p:sp>
      <p:sp>
        <p:nvSpPr>
          <p:cNvPr id="6" name="矩形 5"/>
          <p:cNvSpPr/>
          <p:nvPr/>
        </p:nvSpPr>
        <p:spPr>
          <a:xfrm>
            <a:off x="1000173" y="1867953"/>
            <a:ext cx="1250576" cy="5109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Factors</a:t>
            </a:r>
          </a:p>
        </p:txBody>
      </p:sp>
      <p:sp>
        <p:nvSpPr>
          <p:cNvPr id="7" name="矩形 6"/>
          <p:cNvSpPr/>
          <p:nvPr/>
        </p:nvSpPr>
        <p:spPr>
          <a:xfrm>
            <a:off x="3077743" y="1856252"/>
            <a:ext cx="1250576" cy="5109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Labels</a:t>
            </a:r>
          </a:p>
        </p:txBody>
      </p:sp>
      <p:cxnSp>
        <p:nvCxnSpPr>
          <p:cNvPr id="11" name="肘形连接符 10"/>
          <p:cNvCxnSpPr>
            <a:stCxn id="6" idx="2"/>
            <a:endCxn id="13" idx="0"/>
          </p:cNvCxnSpPr>
          <p:nvPr/>
        </p:nvCxnSpPr>
        <p:spPr>
          <a:xfrm rot="5400000">
            <a:off x="1318080" y="2686322"/>
            <a:ext cx="614763" cy="0"/>
          </a:xfrm>
          <a:prstGeom prst="bentConnector3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椭圆 12"/>
          <p:cNvSpPr/>
          <p:nvPr/>
        </p:nvSpPr>
        <p:spPr>
          <a:xfrm>
            <a:off x="926214" y="2993704"/>
            <a:ext cx="1324535" cy="591053"/>
          </a:xfrm>
          <a:prstGeom prst="ellipse">
            <a:avLst/>
          </a:prstGeom>
          <a:solidFill>
            <a:schemeClr val="accent2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Model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078252" y="3033737"/>
            <a:ext cx="1250576" cy="5109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P</a:t>
            </a:r>
            <a:r>
              <a:rPr lang="en-US" altLang="zh-CN" dirty="0" smtClean="0"/>
              <a:t>redictions</a:t>
            </a:r>
          </a:p>
        </p:txBody>
      </p:sp>
      <p:cxnSp>
        <p:nvCxnSpPr>
          <p:cNvPr id="15" name="肘形连接符 14"/>
          <p:cNvCxnSpPr/>
          <p:nvPr/>
        </p:nvCxnSpPr>
        <p:spPr>
          <a:xfrm>
            <a:off x="2250749" y="3304619"/>
            <a:ext cx="827503" cy="0"/>
          </a:xfrm>
          <a:prstGeom prst="bentConnector3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肘形连接符 20"/>
          <p:cNvCxnSpPr>
            <a:stCxn id="7" idx="3"/>
            <a:endCxn id="22" idx="0"/>
          </p:cNvCxnSpPr>
          <p:nvPr/>
        </p:nvCxnSpPr>
        <p:spPr>
          <a:xfrm>
            <a:off x="4328319" y="2111746"/>
            <a:ext cx="1612052" cy="921991"/>
          </a:xfrm>
          <a:prstGeom prst="bentConnector2">
            <a:avLst/>
          </a:prstGeom>
          <a:ln w="38100" cap="flat" cmpd="sng" algn="ctr">
            <a:solidFill>
              <a:schemeClr val="dk1"/>
            </a:solidFill>
            <a:prstDash val="sys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2" name="矩形 21"/>
          <p:cNvSpPr/>
          <p:nvPr/>
        </p:nvSpPr>
        <p:spPr>
          <a:xfrm>
            <a:off x="5315083" y="3033737"/>
            <a:ext cx="1250576" cy="510988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Difference</a:t>
            </a:r>
          </a:p>
        </p:txBody>
      </p:sp>
      <p:cxnSp>
        <p:nvCxnSpPr>
          <p:cNvPr id="25" name="肘形连接符 24"/>
          <p:cNvCxnSpPr>
            <a:stCxn id="14" idx="3"/>
            <a:endCxn id="22" idx="1"/>
          </p:cNvCxnSpPr>
          <p:nvPr/>
        </p:nvCxnSpPr>
        <p:spPr>
          <a:xfrm>
            <a:off x="4328828" y="3289231"/>
            <a:ext cx="986255" cy="0"/>
          </a:xfrm>
          <a:prstGeom prst="bentConnector3">
            <a:avLst>
              <a:gd name="adj1" fmla="val 50000"/>
            </a:avLst>
          </a:prstGeom>
          <a:ln w="38100" cap="flat" cmpd="sng" algn="ctr">
            <a:solidFill>
              <a:schemeClr val="dk1"/>
            </a:solidFill>
            <a:prstDash val="sys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8" name="矩形 27"/>
          <p:cNvSpPr/>
          <p:nvPr/>
        </p:nvSpPr>
        <p:spPr>
          <a:xfrm>
            <a:off x="5305678" y="4272253"/>
            <a:ext cx="1250576" cy="5109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Complexity</a:t>
            </a:r>
          </a:p>
        </p:txBody>
      </p:sp>
      <p:cxnSp>
        <p:nvCxnSpPr>
          <p:cNvPr id="33" name="直接箭头连接符 32"/>
          <p:cNvCxnSpPr>
            <a:stCxn id="13" idx="4"/>
            <a:endCxn id="28" idx="1"/>
          </p:cNvCxnSpPr>
          <p:nvPr/>
        </p:nvCxnSpPr>
        <p:spPr>
          <a:xfrm>
            <a:off x="1588482" y="3584757"/>
            <a:ext cx="3717196" cy="942990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加号 33"/>
          <p:cNvSpPr/>
          <p:nvPr/>
        </p:nvSpPr>
        <p:spPr>
          <a:xfrm>
            <a:off x="5624865" y="3640137"/>
            <a:ext cx="509916" cy="542235"/>
          </a:xfrm>
          <a:prstGeom prst="mathPlus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等号 34"/>
          <p:cNvSpPr/>
          <p:nvPr/>
        </p:nvSpPr>
        <p:spPr>
          <a:xfrm rot="5400000">
            <a:off x="5644718" y="5020706"/>
            <a:ext cx="536780" cy="443346"/>
          </a:xfrm>
          <a:prstGeom prst="mathEqual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5096128" y="5572292"/>
            <a:ext cx="1704722" cy="7904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Minimization</a:t>
            </a:r>
          </a:p>
          <a:p>
            <a:pPr algn="ctr"/>
            <a:r>
              <a:rPr lang="en-US" altLang="zh-CN" dirty="0" smtClean="0"/>
              <a:t>objective</a:t>
            </a:r>
          </a:p>
        </p:txBody>
      </p:sp>
      <p:sp>
        <p:nvSpPr>
          <p:cNvPr id="41" name="椭圆 40"/>
          <p:cNvSpPr/>
          <p:nvPr/>
        </p:nvSpPr>
        <p:spPr>
          <a:xfrm>
            <a:off x="2286000" y="4866189"/>
            <a:ext cx="1657350" cy="591053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Optimizer</a:t>
            </a:r>
            <a:endParaRPr lang="en-US" dirty="0"/>
          </a:p>
        </p:txBody>
      </p:sp>
      <p:cxnSp>
        <p:nvCxnSpPr>
          <p:cNvPr id="42" name="直接箭头连接符 41"/>
          <p:cNvCxnSpPr>
            <a:stCxn id="41" idx="6"/>
            <a:endCxn id="36" idx="1"/>
          </p:cNvCxnSpPr>
          <p:nvPr/>
        </p:nvCxnSpPr>
        <p:spPr>
          <a:xfrm>
            <a:off x="3943350" y="5161716"/>
            <a:ext cx="1152778" cy="805780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肘形连接符 46"/>
          <p:cNvCxnSpPr>
            <a:stCxn id="41" idx="2"/>
          </p:cNvCxnSpPr>
          <p:nvPr/>
        </p:nvCxnSpPr>
        <p:spPr>
          <a:xfrm rot="10800000">
            <a:off x="1588482" y="3640138"/>
            <a:ext cx="697518" cy="1521578"/>
          </a:xfrm>
          <a:prstGeom prst="bentConnector2">
            <a:avLst/>
          </a:prstGeom>
          <a:ln w="38100" cap="flat" cmpd="sng" algn="ctr">
            <a:solidFill>
              <a:schemeClr val="dk1"/>
            </a:solidFill>
            <a:prstDash val="sys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6121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22" grpId="0" animBg="1"/>
      <p:bldP spid="28" grpId="0" animBg="1"/>
      <p:bldP spid="34" grpId="0" animBg="1"/>
      <p:bldP spid="35" grpId="0" animBg="1"/>
      <p:bldP spid="36" grpId="0" animBg="1"/>
      <p:bldP spid="4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23913" y="347248"/>
            <a:ext cx="10515600" cy="5719763"/>
          </a:xfrm>
        </p:spPr>
        <p:txBody>
          <a:bodyPr/>
          <a:lstStyle/>
          <a:p>
            <a:r>
              <a:rPr lang="en-US" altLang="zh-CN" sz="3200" dirty="0" smtClean="0"/>
              <a:t>Model generalization: bias and variance</a:t>
            </a:r>
            <a:endParaRPr lang="en-US" altLang="zh-CN" sz="3200" dirty="0"/>
          </a:p>
          <a:p>
            <a:endParaRPr lang="en-US" dirty="0"/>
          </a:p>
          <a:p>
            <a:pPr lvl="1"/>
            <a:r>
              <a:rPr lang="en-US" altLang="zh-CN" dirty="0" smtClean="0"/>
              <a:t>Bias: differences between labels and predictions on training data</a:t>
            </a:r>
          </a:p>
          <a:p>
            <a:pPr lvl="2"/>
            <a:r>
              <a:rPr lang="en-US" altLang="zh-CN" dirty="0" smtClean="0"/>
              <a:t>Accuracy of predictions</a:t>
            </a:r>
            <a:endParaRPr lang="en-US" altLang="zh-CN" dirty="0"/>
          </a:p>
          <a:p>
            <a:pPr lvl="1"/>
            <a:r>
              <a:rPr lang="en-US" altLang="zh-CN" dirty="0" smtClean="0"/>
              <a:t>Variance: prediction differences of models on testing data when trained from different training data sets </a:t>
            </a:r>
          </a:p>
          <a:p>
            <a:pPr lvl="2"/>
            <a:r>
              <a:rPr lang="en-US" dirty="0" smtClean="0"/>
              <a:t>Consistency of learning</a:t>
            </a:r>
            <a:endParaRPr lang="en-US" dirty="0"/>
          </a:p>
        </p:txBody>
      </p:sp>
      <p:pic>
        <p:nvPicPr>
          <p:cNvPr id="4098" name="Picture 2" descr="Image result for bias variance machine learn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26" y="3410726"/>
            <a:ext cx="4870450" cy="3058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470" y="3360653"/>
            <a:ext cx="4434293" cy="3112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004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695325" y="768350"/>
                <a:ext cx="10515600" cy="4351338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=0.5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+20+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𝑛𝑜𝑖𝑠𝑒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95325" y="768350"/>
                <a:ext cx="10515600" cy="4351338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1" y="1191986"/>
            <a:ext cx="6590529" cy="4942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808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553276" y="328613"/>
                <a:ext cx="10853737" cy="5348288"/>
              </a:xfrm>
            </p:spPr>
            <p:txBody>
              <a:bodyPr/>
              <a:lstStyle/>
              <a:p>
                <a:r>
                  <a:rPr lang="en-US" altLang="zh-CN" dirty="0" smtClean="0"/>
                  <a:t>Model</a:t>
                </a:r>
                <a:r>
                  <a:rPr lang="en-US" altLang="zh-CN" dirty="0"/>
                  <a:t>:</a:t>
                </a:r>
                <a:r>
                  <a:rPr lang="en-US" altLang="zh-CN" dirty="0" smtClean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i="1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dirty="0"/>
              </a:p>
              <a:p>
                <a:r>
                  <a:rPr lang="en-US" altLang="zh-CN" dirty="0" smtClean="0"/>
                  <a:t>Blue: training </a:t>
                </a:r>
              </a:p>
              <a:p>
                <a:r>
                  <a:rPr lang="en-US" dirty="0" smtClean="0"/>
                  <a:t>Red: testing</a:t>
                </a:r>
                <a:endParaRPr 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53276" y="328613"/>
                <a:ext cx="10853737" cy="5348288"/>
              </a:xfrm>
              <a:blipFill>
                <a:blip r:embed="rId3"/>
                <a:stretch>
                  <a:fillRect l="-1011" t="-19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886" y="2204448"/>
            <a:ext cx="5396212" cy="4047159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0145" y="2365402"/>
            <a:ext cx="5181607" cy="3886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396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525390" y="428625"/>
                <a:ext cx="10853737" cy="5348288"/>
              </a:xfrm>
            </p:spPr>
            <p:txBody>
              <a:bodyPr/>
              <a:lstStyle/>
              <a:p>
                <a:r>
                  <a:rPr lang="en-US" altLang="zh-CN" dirty="0" smtClean="0"/>
                  <a:t>Model </a:t>
                </a:r>
                <a:r>
                  <a:rPr lang="en-US" altLang="zh-CN" dirty="0"/>
                  <a:t>:</a:t>
                </a:r>
                <a:r>
                  <a:rPr lang="en-US" altLang="zh-CN" dirty="0" smtClean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i="1" smtClean="0">
                        <a:latin typeface="Cambria Math" panose="02040503050406030204" pitchFamily="18" charset="0"/>
                      </a:rPr>
                      <m:t>a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endParaRPr lang="en-US" b="0" dirty="0" smtClean="0"/>
              </a:p>
              <a:p>
                <a:r>
                  <a:rPr lang="en-US" altLang="zh-CN" dirty="0" smtClean="0"/>
                  <a:t>Blue: training</a:t>
                </a:r>
              </a:p>
              <a:p>
                <a:r>
                  <a:rPr lang="en-US" altLang="zh-CN" dirty="0" smtClean="0"/>
                  <a:t>Red: testing</a:t>
                </a:r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25390" y="428625"/>
                <a:ext cx="10853737" cy="5348288"/>
              </a:xfrm>
              <a:blipFill>
                <a:blip r:embed="rId2"/>
                <a:stretch>
                  <a:fillRect l="-1011" t="-18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910" y="2297663"/>
            <a:ext cx="5452195" cy="408914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259" y="2297663"/>
            <a:ext cx="5358882" cy="4019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368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85788" y="871538"/>
            <a:ext cx="10768012" cy="5305425"/>
          </a:xfrm>
        </p:spPr>
        <p:txBody>
          <a:bodyPr/>
          <a:lstStyle/>
          <a:p>
            <a:r>
              <a:rPr lang="en-US" altLang="zh-CN" dirty="0" smtClean="0"/>
              <a:t>Model generalization</a:t>
            </a:r>
          </a:p>
          <a:p>
            <a:pPr lvl="1"/>
            <a:r>
              <a:rPr lang="en-US" altLang="zh-CN" dirty="0" smtClean="0"/>
              <a:t>Proper complexity</a:t>
            </a:r>
          </a:p>
          <a:p>
            <a:pPr lvl="1"/>
            <a:r>
              <a:rPr lang="en-US" altLang="zh-CN" dirty="0" smtClean="0"/>
              <a:t>Regularization </a:t>
            </a:r>
          </a:p>
          <a:p>
            <a:pPr lvl="1"/>
            <a:r>
              <a:rPr lang="en-US" altLang="zh-CN" dirty="0" smtClean="0"/>
              <a:t>Early stopping</a:t>
            </a:r>
          </a:p>
          <a:p>
            <a:pPr lvl="1"/>
            <a:r>
              <a:rPr lang="en-US" altLang="zh-CN" dirty="0" smtClean="0"/>
              <a:t>Dropout</a:t>
            </a:r>
          </a:p>
          <a:p>
            <a:endParaRPr lang="en-US" dirty="0"/>
          </a:p>
          <a:p>
            <a:r>
              <a:rPr lang="en-US" dirty="0" smtClean="0"/>
              <a:t>Compare training-data and testing-data performance during training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8257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Evaluation of machine learning methods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3200" dirty="0" smtClean="0"/>
              <a:t>Regression</a:t>
            </a:r>
          </a:p>
          <a:p>
            <a:pPr lvl="1"/>
            <a:endParaRPr lang="en-US" dirty="0"/>
          </a:p>
          <a:p>
            <a:endParaRPr lang="en-US" altLang="zh-CN" sz="3200" dirty="0" smtClean="0"/>
          </a:p>
          <a:p>
            <a:r>
              <a:rPr lang="en-US" altLang="zh-CN" sz="3200" dirty="0" smtClean="0"/>
              <a:t>Classification</a:t>
            </a:r>
          </a:p>
          <a:p>
            <a:pPr lvl="1"/>
            <a:r>
              <a:rPr lang="en-US" altLang="zh-CN" dirty="0" smtClean="0"/>
              <a:t>Accuracy</a:t>
            </a:r>
          </a:p>
          <a:p>
            <a:pPr lvl="1"/>
            <a:r>
              <a:rPr lang="en-US" dirty="0" smtClean="0"/>
              <a:t>Precision and recall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6358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Python environment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Python example</a:t>
            </a:r>
          </a:p>
          <a:p>
            <a:pPr lvl="1"/>
            <a:r>
              <a:rPr lang="en-US" dirty="0" smtClean="0"/>
              <a:t>Wine data</a:t>
            </a:r>
          </a:p>
        </p:txBody>
      </p:sp>
    </p:spTree>
    <p:extLst>
      <p:ext uri="{BB962C8B-B14F-4D97-AF65-F5344CB8AC3E}">
        <p14:creationId xmlns:p14="http://schemas.microsoft.com/office/powerpoint/2010/main" val="4145643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557213"/>
                <a:ext cx="10515600" cy="5619750"/>
              </a:xfrm>
            </p:spPr>
            <p:txBody>
              <a:bodyPr/>
              <a:lstStyle/>
              <a:p>
                <a:r>
                  <a:rPr lang="en-US" altLang="zh-CN" dirty="0" smtClean="0"/>
                  <a:t>Evaluation of regression methods</a:t>
                </a:r>
              </a:p>
              <a:p>
                <a:pPr lvl="1"/>
                <a:endParaRPr lang="en-US" dirty="0"/>
              </a:p>
              <a:p>
                <a:pPr lvl="1"/>
                <a:r>
                  <a:rPr lang="en-US" altLang="zh-CN" dirty="0" smtClean="0"/>
                  <a:t>Stock price prediction</a:t>
                </a:r>
              </a:p>
              <a:p>
                <a:pPr lvl="1"/>
                <a:endParaRPr lang="en-US" altLang="zh-CN" dirty="0"/>
              </a:p>
              <a:p>
                <a:pPr lvl="1"/>
                <a:r>
                  <a:rPr lang="en-US" altLang="zh-CN" dirty="0" smtClean="0"/>
                  <a:t>100 days prediction</a:t>
                </a:r>
              </a:p>
              <a:p>
                <a:pPr lvl="2"/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100</m:t>
                        </m:r>
                      </m:den>
                    </m:f>
                    <m:nary>
                      <m:naryPr>
                        <m:chr m:val="∑"/>
                        <m:grow m:val="on"/>
                        <m:subHide m:val="on"/>
                        <m:supHide m:val="on"/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</m:e>
                    </m:nary>
                  </m:oMath>
                </a14:m>
                <a:endParaRPr lang="en-US" altLang="zh-CN" dirty="0" smtClean="0"/>
              </a:p>
              <a:p>
                <a:pPr lvl="2"/>
                <a:endParaRPr lang="en-US" altLang="zh-CN" dirty="0" smtClean="0"/>
              </a:p>
              <a:p>
                <a:pPr lvl="2"/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100</m:t>
                        </m:r>
                      </m:den>
                    </m:f>
                    <m:nary>
                      <m:naryPr>
                        <m:chr m:val="∑"/>
                        <m:grow m:val="on"/>
                        <m:subHide m:val="on"/>
                        <m:supHide m:val="on"/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y</m:t>
                        </m:r>
                      </m:e>
                    </m:nary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𝑓</m:t>
                    </m:r>
                    <m:sSup>
                      <m:s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))</m:t>
                        </m:r>
                      </m:e>
                      <m:sup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altLang="zh-CN" dirty="0"/>
              </a:p>
              <a:p>
                <a:pPr lvl="1"/>
                <a:endParaRPr lang="en-US" altLang="zh-CN" dirty="0" smtClean="0"/>
              </a:p>
              <a:p>
                <a:pPr lvl="2"/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100</m:t>
                        </m:r>
                      </m:den>
                    </m:f>
                    <m:nary>
                      <m:naryPr>
                        <m:chr m:val="∑"/>
                        <m:grow m:val="on"/>
                        <m:subHide m:val="on"/>
                        <m:supHide m:val="on"/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ad>
                          <m:radPr>
                            <m:degHide m:val="on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sSup>
                              <m:sSup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))</m:t>
                                </m:r>
                              </m:e>
                              <m: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</m:e>
                    </m:nary>
                  </m:oMath>
                </a14:m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557213"/>
                <a:ext cx="10515600" cy="5619750"/>
              </a:xfrm>
              <a:blipFill>
                <a:blip r:embed="rId2"/>
                <a:stretch>
                  <a:fillRect l="-1043" t="-17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60714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328612"/>
                <a:ext cx="10515600" cy="6372225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dirty="0" smtClean="0"/>
                  <a:t>Evaluation metrics of classification methods</a:t>
                </a:r>
                <a:endParaRPr lang="en-US" altLang="zh-CN" dirty="0" smtClean="0"/>
              </a:p>
              <a:p>
                <a:pPr lvl="1"/>
                <a:r>
                  <a:rPr lang="en-US" altLang="zh-CN" dirty="0" smtClean="0"/>
                  <a:t>Predictions: possibility of stock price up next day</a:t>
                </a:r>
                <a:endParaRPr lang="en-US" altLang="zh-CN" dirty="0" smtClean="0"/>
              </a:p>
              <a:p>
                <a:pPr lvl="1"/>
                <a:endParaRPr lang="en-US" altLang="zh-CN" dirty="0" smtClean="0"/>
              </a:p>
              <a:p>
                <a:pPr lvl="1"/>
                <a:r>
                  <a:rPr lang="en-US" altLang="zh-CN" dirty="0"/>
                  <a:t>3</a:t>
                </a:r>
                <a:r>
                  <a:rPr lang="en-US" altLang="zh-CN" dirty="0" smtClean="0"/>
                  <a:t> days of method 1</a:t>
                </a:r>
                <a:r>
                  <a:rPr lang="zh-CN" altLang="en-US" dirty="0" smtClean="0"/>
                  <a:t>：</a:t>
                </a:r>
                <a:r>
                  <a:rPr lang="en-US" dirty="0" smtClean="0"/>
                  <a:t>(</a:t>
                </a:r>
                <a:r>
                  <a:rPr lang="en-US" dirty="0" smtClean="0"/>
                  <a:t>up</a:t>
                </a:r>
                <a:r>
                  <a:rPr lang="en-US" altLang="zh-CN" dirty="0" smtClean="0"/>
                  <a:t>,</a:t>
                </a:r>
                <a:r>
                  <a:rPr lang="en-US" dirty="0" smtClean="0"/>
                  <a:t> </a:t>
                </a:r>
                <a:r>
                  <a:rPr lang="en-US" dirty="0" smtClean="0"/>
                  <a:t>0.</a:t>
                </a:r>
                <a:r>
                  <a:rPr lang="en-US" altLang="zh-CN" dirty="0" smtClean="0"/>
                  <a:t>7</a:t>
                </a:r>
                <a:r>
                  <a:rPr lang="en-US" dirty="0" smtClean="0"/>
                  <a:t>), </a:t>
                </a:r>
                <a:r>
                  <a:rPr lang="en-US" dirty="0" smtClean="0"/>
                  <a:t>(</a:t>
                </a:r>
                <a:r>
                  <a:rPr lang="en-US" dirty="0" smtClean="0"/>
                  <a:t>down</a:t>
                </a:r>
                <a:r>
                  <a:rPr lang="en-US" dirty="0" smtClean="0"/>
                  <a:t>, </a:t>
                </a:r>
                <a:r>
                  <a:rPr lang="en-US" dirty="0" smtClean="0"/>
                  <a:t>0.6), </a:t>
                </a:r>
                <a:r>
                  <a:rPr lang="en-US" dirty="0" smtClean="0"/>
                  <a:t>(</a:t>
                </a:r>
                <a:r>
                  <a:rPr lang="en-US" dirty="0" smtClean="0"/>
                  <a:t>up</a:t>
                </a:r>
                <a:r>
                  <a:rPr lang="en-US" dirty="0" smtClean="0"/>
                  <a:t>, </a:t>
                </a:r>
                <a:r>
                  <a:rPr lang="en-US" dirty="0" smtClean="0"/>
                  <a:t>0.2) …</a:t>
                </a:r>
              </a:p>
              <a:p>
                <a:pPr lvl="1"/>
                <a:r>
                  <a:rPr lang="en-US" dirty="0" smtClean="0"/>
                  <a:t>3 days of </a:t>
                </a:r>
                <a:r>
                  <a:rPr lang="en-US" dirty="0"/>
                  <a:t>m</a:t>
                </a:r>
                <a:r>
                  <a:rPr lang="en-US" altLang="zh-CN" dirty="0" smtClean="0"/>
                  <a:t>ethod 2</a:t>
                </a:r>
                <a:r>
                  <a:rPr lang="zh-CN" altLang="en-US" dirty="0" smtClean="0"/>
                  <a:t>：</a:t>
                </a:r>
                <a:r>
                  <a:rPr lang="en-US" dirty="0" smtClean="0"/>
                  <a:t>(</a:t>
                </a:r>
                <a:r>
                  <a:rPr lang="en-US" dirty="0" smtClean="0"/>
                  <a:t>up</a:t>
                </a:r>
                <a:r>
                  <a:rPr lang="en-US" dirty="0" smtClean="0"/>
                  <a:t>, </a:t>
                </a:r>
                <a:r>
                  <a:rPr lang="en-US" dirty="0" smtClean="0"/>
                  <a:t>0.9), </a:t>
                </a:r>
                <a:r>
                  <a:rPr lang="en-US" dirty="0" smtClean="0"/>
                  <a:t>(</a:t>
                </a:r>
                <a:r>
                  <a:rPr lang="en-US" dirty="0" smtClean="0"/>
                  <a:t>down</a:t>
                </a:r>
                <a:r>
                  <a:rPr lang="en-US" dirty="0" smtClean="0"/>
                  <a:t>, </a:t>
                </a:r>
                <a:r>
                  <a:rPr lang="en-US" dirty="0" smtClean="0"/>
                  <a:t>0.3), </a:t>
                </a:r>
                <a:r>
                  <a:rPr lang="en-US" dirty="0" smtClean="0"/>
                  <a:t>(</a:t>
                </a:r>
                <a:r>
                  <a:rPr lang="en-US" altLang="zh-CN" dirty="0" smtClean="0"/>
                  <a:t>up</a:t>
                </a:r>
                <a:r>
                  <a:rPr lang="en-US" dirty="0" smtClean="0"/>
                  <a:t> </a:t>
                </a:r>
                <a:r>
                  <a:rPr lang="en-US" dirty="0" smtClean="0"/>
                  <a:t>0.4) …</a:t>
                </a:r>
              </a:p>
              <a:p>
                <a:pPr lvl="2"/>
                <a:endParaRPr lang="en-US" dirty="0"/>
              </a:p>
              <a:p>
                <a:pPr lvl="1"/>
                <a:endParaRPr lang="en-US" altLang="zh-CN" dirty="0" smtClean="0"/>
              </a:p>
              <a:p>
                <a:pPr lvl="1"/>
                <a:r>
                  <a:rPr lang="en-US" altLang="zh-CN" dirty="0" smtClean="0"/>
                  <a:t>Method 1: </a:t>
                </a:r>
                <a:r>
                  <a:rPr lang="en-US" altLang="zh-CN" dirty="0" smtClean="0"/>
                  <a:t>THRESH 0.65</a:t>
                </a:r>
                <a:endParaRPr lang="en-US" dirty="0" smtClean="0"/>
              </a:p>
              <a:p>
                <a:pPr lvl="1"/>
                <a:r>
                  <a:rPr lang="en-US" altLang="zh-CN" dirty="0" smtClean="0"/>
                  <a:t>Method 1: </a:t>
                </a:r>
                <a:r>
                  <a:rPr lang="en-US" altLang="zh-CN" dirty="0" smtClean="0"/>
                  <a:t>THRESH 0.5</a:t>
                </a:r>
                <a:endParaRPr lang="en-US" altLang="zh-CN" dirty="0" smtClean="0"/>
              </a:p>
              <a:p>
                <a:pPr lvl="1"/>
                <a:r>
                  <a:rPr lang="en-US" altLang="zh-CN" dirty="0" smtClean="0"/>
                  <a:t>Method 1: </a:t>
                </a:r>
                <a:r>
                  <a:rPr lang="en-US" altLang="zh-CN" dirty="0" smtClean="0"/>
                  <a:t>THRESH 0.1</a:t>
                </a:r>
                <a:endParaRPr lang="en-US" altLang="zh-CN" dirty="0" smtClean="0"/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𝑝𝑟𝑒𝑐𝑖𝑠𝑖𝑜𝑛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𝑇𝑃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𝐹𝑃</m:t>
                        </m:r>
                      </m:den>
                    </m:f>
                  </m:oMath>
                </a14:m>
                <a:endParaRPr lang="en-US" dirty="0" smtClean="0"/>
              </a:p>
              <a:p>
                <a:pPr lvl="1"/>
                <a:endParaRPr lang="en-US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𝑒𝑐𝑎𝑙𝑙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𝑇𝑃</m:t>
                        </m:r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altLang="zh-CN" i="1" smtClean="0">
                            <a:latin typeface="Cambria Math" panose="02040503050406030204" pitchFamily="18" charset="0"/>
                          </a:rPr>
                          <m:t>FN</m:t>
                        </m:r>
                      </m:den>
                    </m:f>
                  </m:oMath>
                </a14:m>
                <a:endParaRPr lang="en-US" dirty="0"/>
              </a:p>
              <a:p>
                <a:pPr lvl="2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328612"/>
                <a:ext cx="10515600" cy="6372225"/>
              </a:xfrm>
              <a:blipFill>
                <a:blip r:embed="rId3"/>
                <a:stretch>
                  <a:fillRect l="-1043" t="-16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1740636"/>
              </p:ext>
            </p:extLst>
          </p:nvPr>
        </p:nvGraphicFramePr>
        <p:xfrm>
          <a:off x="5075240" y="3378199"/>
          <a:ext cx="6278559" cy="1612119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092853">
                  <a:extLst>
                    <a:ext uri="{9D8B030D-6E8A-4147-A177-3AD203B41FA5}">
                      <a16:colId xmlns:a16="http://schemas.microsoft.com/office/drawing/2014/main" val="2782290854"/>
                    </a:ext>
                  </a:extLst>
                </a:gridCol>
                <a:gridCol w="2092853">
                  <a:extLst>
                    <a:ext uri="{9D8B030D-6E8A-4147-A177-3AD203B41FA5}">
                      <a16:colId xmlns:a16="http://schemas.microsoft.com/office/drawing/2014/main" val="2567265529"/>
                    </a:ext>
                  </a:extLst>
                </a:gridCol>
                <a:gridCol w="2092853">
                  <a:extLst>
                    <a:ext uri="{9D8B030D-6E8A-4147-A177-3AD203B41FA5}">
                      <a16:colId xmlns:a16="http://schemas.microsoft.com/office/drawing/2014/main" val="3359518699"/>
                    </a:ext>
                  </a:extLst>
                </a:gridCol>
              </a:tblGrid>
              <a:tr h="412359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Labels</a:t>
                      </a:r>
                      <a:endParaRPr lang="en-US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Predictions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1079569"/>
                  </a:ext>
                </a:extLst>
              </a:tr>
              <a:tr h="375042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Positive</a:t>
                      </a:r>
                      <a:r>
                        <a:rPr lang="en-US" baseline="0" dirty="0" smtClean="0"/>
                        <a:t> on THRESH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Negative</a:t>
                      </a:r>
                      <a:r>
                        <a:rPr lang="en-US" baseline="0" dirty="0" smtClean="0"/>
                        <a:t> on THRESH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8640381"/>
                  </a:ext>
                </a:extLst>
              </a:tr>
              <a:tr h="412359">
                <a:tc>
                  <a:txBody>
                    <a:bodyPr/>
                    <a:lstStyle/>
                    <a:p>
                      <a:r>
                        <a:rPr lang="en-US" dirty="0" smtClean="0"/>
                        <a:t>Positive</a:t>
                      </a:r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TP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(TRUE P)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FN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(FALSE N)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7971452"/>
                  </a:ext>
                </a:extLst>
              </a:tr>
              <a:tr h="412359">
                <a:tc>
                  <a:txBody>
                    <a:bodyPr/>
                    <a:lstStyle/>
                    <a:p>
                      <a:r>
                        <a:rPr lang="en-US" dirty="0" smtClean="0"/>
                        <a:t>Negative</a:t>
                      </a:r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FP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(FALSE P)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TN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(TRUE N)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48625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52452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1066800" y="3114675"/>
                <a:ext cx="9920288" cy="2943225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Precision-recall</a:t>
                </a:r>
                <a:r>
                  <a:rPr lang="zh-CN" altLang="en-US" dirty="0"/>
                  <a:t> </a:t>
                </a:r>
                <a:r>
                  <a:rPr lang="en-US" altLang="zh-CN" dirty="0" smtClean="0"/>
                  <a:t>curve</a:t>
                </a:r>
                <a:r>
                  <a:rPr lang="zh-CN" altLang="en-US" dirty="0" smtClean="0"/>
                  <a:t>、</a:t>
                </a:r>
                <a:r>
                  <a:rPr lang="en-US" altLang="zh-CN" dirty="0" smtClean="0"/>
                  <a:t>area under PR curve</a:t>
                </a:r>
                <a:endParaRPr lang="en-US" altLang="zh-CN" dirty="0" smtClean="0"/>
              </a:p>
              <a:p>
                <a:endParaRPr lang="en-US" altLang="zh-CN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𝑝𝑟𝑒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𝑐𝑖𝑠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𝑖𝑜𝑛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𝑇𝑃</m:t>
                        </m:r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𝐹𝑃</m:t>
                        </m:r>
                      </m:den>
                    </m:f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𝑟𝑒𝑐𝑎𝑙𝑙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𝑇𝑃</m:t>
                        </m:r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FN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66800" y="3114675"/>
                <a:ext cx="9920288" cy="2943225"/>
              </a:xfrm>
              <a:blipFill>
                <a:blip r:embed="rId2"/>
                <a:stretch>
                  <a:fillRect l="-1106" t="-3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3400702"/>
              </p:ext>
            </p:extLst>
          </p:nvPr>
        </p:nvGraphicFramePr>
        <p:xfrm>
          <a:off x="1417640" y="748234"/>
          <a:ext cx="6811960" cy="1713972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061104">
                  <a:extLst>
                    <a:ext uri="{9D8B030D-6E8A-4147-A177-3AD203B41FA5}">
                      <a16:colId xmlns:a16="http://schemas.microsoft.com/office/drawing/2014/main" val="2782290854"/>
                    </a:ext>
                  </a:extLst>
                </a:gridCol>
                <a:gridCol w="2363256">
                  <a:extLst>
                    <a:ext uri="{9D8B030D-6E8A-4147-A177-3AD203B41FA5}">
                      <a16:colId xmlns:a16="http://schemas.microsoft.com/office/drawing/2014/main" val="2567265529"/>
                    </a:ext>
                  </a:extLst>
                </a:gridCol>
                <a:gridCol w="2387600">
                  <a:extLst>
                    <a:ext uri="{9D8B030D-6E8A-4147-A177-3AD203B41FA5}">
                      <a16:colId xmlns:a16="http://schemas.microsoft.com/office/drawing/2014/main" val="3359518699"/>
                    </a:ext>
                  </a:extLst>
                </a:gridCol>
              </a:tblGrid>
              <a:tr h="428493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Labels</a:t>
                      </a:r>
                      <a:endParaRPr lang="en-US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Predictions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1079569"/>
                  </a:ext>
                </a:extLst>
              </a:tr>
              <a:tr h="428493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Positive</a:t>
                      </a:r>
                      <a:r>
                        <a:rPr lang="en-US" baseline="0" dirty="0" smtClean="0"/>
                        <a:t> on THRESH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Negative</a:t>
                      </a:r>
                      <a:r>
                        <a:rPr lang="en-US" baseline="0" dirty="0" smtClean="0"/>
                        <a:t> on THRESH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8640381"/>
                  </a:ext>
                </a:extLst>
              </a:tr>
              <a:tr h="428493">
                <a:tc>
                  <a:txBody>
                    <a:bodyPr/>
                    <a:lstStyle/>
                    <a:p>
                      <a:r>
                        <a:rPr lang="en-US" dirty="0" smtClean="0"/>
                        <a:t>Positive</a:t>
                      </a:r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TP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(TRUE P)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FN</a:t>
                      </a:r>
                      <a:r>
                        <a:rPr lang="en-US" altLang="zh-CN" baseline="0" dirty="0" smtClean="0"/>
                        <a:t> (FALSE N)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7971452"/>
                  </a:ext>
                </a:extLst>
              </a:tr>
              <a:tr h="428493">
                <a:tc>
                  <a:txBody>
                    <a:bodyPr/>
                    <a:lstStyle/>
                    <a:p>
                      <a:r>
                        <a:rPr lang="en-US" dirty="0" smtClean="0"/>
                        <a:t>Negative</a:t>
                      </a:r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FP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(FALSE P)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TN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(TRUE N)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48625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23690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02977" y="3417608"/>
            <a:ext cx="10515600" cy="1325563"/>
          </a:xfrm>
        </p:spPr>
        <p:txBody>
          <a:bodyPr/>
          <a:lstStyle/>
          <a:p>
            <a:r>
              <a:rPr lang="en-US" altLang="zh-CN" dirty="0" smtClean="0"/>
              <a:t>Linear regression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2606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800975" y="1305233"/>
            <a:ext cx="4391025" cy="104973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Supervised learning</a:t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5" name="矩形 4"/>
          <p:cNvSpPr/>
          <p:nvPr/>
        </p:nvSpPr>
        <p:spPr>
          <a:xfrm>
            <a:off x="1825586" y="1049739"/>
            <a:ext cx="1250576" cy="5109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Data</a:t>
            </a:r>
          </a:p>
        </p:txBody>
      </p:sp>
      <p:sp>
        <p:nvSpPr>
          <p:cNvPr id="6" name="矩形 5"/>
          <p:cNvSpPr/>
          <p:nvPr/>
        </p:nvSpPr>
        <p:spPr>
          <a:xfrm>
            <a:off x="1000173" y="1867953"/>
            <a:ext cx="1250576" cy="5109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Factors</a:t>
            </a:r>
          </a:p>
        </p:txBody>
      </p:sp>
      <p:sp>
        <p:nvSpPr>
          <p:cNvPr id="7" name="矩形 6"/>
          <p:cNvSpPr/>
          <p:nvPr/>
        </p:nvSpPr>
        <p:spPr>
          <a:xfrm>
            <a:off x="3077743" y="1856252"/>
            <a:ext cx="1250576" cy="5109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Labels</a:t>
            </a:r>
          </a:p>
        </p:txBody>
      </p:sp>
      <p:cxnSp>
        <p:nvCxnSpPr>
          <p:cNvPr id="11" name="肘形连接符 10"/>
          <p:cNvCxnSpPr>
            <a:stCxn id="6" idx="2"/>
            <a:endCxn id="13" idx="0"/>
          </p:cNvCxnSpPr>
          <p:nvPr/>
        </p:nvCxnSpPr>
        <p:spPr>
          <a:xfrm rot="5400000">
            <a:off x="1318080" y="2686322"/>
            <a:ext cx="614763" cy="0"/>
          </a:xfrm>
          <a:prstGeom prst="bentConnector3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椭圆 12"/>
          <p:cNvSpPr/>
          <p:nvPr/>
        </p:nvSpPr>
        <p:spPr>
          <a:xfrm>
            <a:off x="926214" y="2993704"/>
            <a:ext cx="1324535" cy="591053"/>
          </a:xfrm>
          <a:prstGeom prst="ellipse">
            <a:avLst/>
          </a:prstGeom>
          <a:solidFill>
            <a:schemeClr val="accent2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Model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078252" y="3033737"/>
            <a:ext cx="1250576" cy="5109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P</a:t>
            </a:r>
            <a:r>
              <a:rPr lang="en-US" altLang="zh-CN" dirty="0" smtClean="0"/>
              <a:t>redictions</a:t>
            </a:r>
          </a:p>
        </p:txBody>
      </p:sp>
      <p:cxnSp>
        <p:nvCxnSpPr>
          <p:cNvPr id="15" name="肘形连接符 14"/>
          <p:cNvCxnSpPr/>
          <p:nvPr/>
        </p:nvCxnSpPr>
        <p:spPr>
          <a:xfrm>
            <a:off x="2250749" y="3304619"/>
            <a:ext cx="827503" cy="0"/>
          </a:xfrm>
          <a:prstGeom prst="bentConnector3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肘形连接符 20"/>
          <p:cNvCxnSpPr>
            <a:stCxn id="7" idx="3"/>
            <a:endCxn id="22" idx="0"/>
          </p:cNvCxnSpPr>
          <p:nvPr/>
        </p:nvCxnSpPr>
        <p:spPr>
          <a:xfrm>
            <a:off x="4328319" y="2111746"/>
            <a:ext cx="1612052" cy="921991"/>
          </a:xfrm>
          <a:prstGeom prst="bentConnector2">
            <a:avLst/>
          </a:prstGeom>
          <a:ln w="38100" cap="flat" cmpd="sng" algn="ctr">
            <a:solidFill>
              <a:schemeClr val="dk1"/>
            </a:solidFill>
            <a:prstDash val="sys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2" name="矩形 21"/>
          <p:cNvSpPr/>
          <p:nvPr/>
        </p:nvSpPr>
        <p:spPr>
          <a:xfrm>
            <a:off x="5315083" y="3033737"/>
            <a:ext cx="1250576" cy="510988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Difference</a:t>
            </a:r>
          </a:p>
        </p:txBody>
      </p:sp>
      <p:cxnSp>
        <p:nvCxnSpPr>
          <p:cNvPr id="25" name="肘形连接符 24"/>
          <p:cNvCxnSpPr>
            <a:stCxn id="14" idx="3"/>
            <a:endCxn id="22" idx="1"/>
          </p:cNvCxnSpPr>
          <p:nvPr/>
        </p:nvCxnSpPr>
        <p:spPr>
          <a:xfrm>
            <a:off x="4328828" y="3289231"/>
            <a:ext cx="986255" cy="0"/>
          </a:xfrm>
          <a:prstGeom prst="bentConnector3">
            <a:avLst>
              <a:gd name="adj1" fmla="val 50000"/>
            </a:avLst>
          </a:prstGeom>
          <a:ln w="38100" cap="flat" cmpd="sng" algn="ctr">
            <a:solidFill>
              <a:schemeClr val="dk1"/>
            </a:solidFill>
            <a:prstDash val="sys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8" name="矩形 27"/>
          <p:cNvSpPr/>
          <p:nvPr/>
        </p:nvSpPr>
        <p:spPr>
          <a:xfrm>
            <a:off x="5305678" y="4272253"/>
            <a:ext cx="1250576" cy="5109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Complexity</a:t>
            </a:r>
          </a:p>
        </p:txBody>
      </p:sp>
      <p:cxnSp>
        <p:nvCxnSpPr>
          <p:cNvPr id="33" name="直接箭头连接符 32"/>
          <p:cNvCxnSpPr>
            <a:stCxn id="13" idx="4"/>
            <a:endCxn id="28" idx="1"/>
          </p:cNvCxnSpPr>
          <p:nvPr/>
        </p:nvCxnSpPr>
        <p:spPr>
          <a:xfrm>
            <a:off x="1588482" y="3584757"/>
            <a:ext cx="3717196" cy="942990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加号 33"/>
          <p:cNvSpPr/>
          <p:nvPr/>
        </p:nvSpPr>
        <p:spPr>
          <a:xfrm>
            <a:off x="5624865" y="3640137"/>
            <a:ext cx="509916" cy="542235"/>
          </a:xfrm>
          <a:prstGeom prst="mathPlus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等号 34"/>
          <p:cNvSpPr/>
          <p:nvPr/>
        </p:nvSpPr>
        <p:spPr>
          <a:xfrm rot="5400000">
            <a:off x="5644718" y="5020706"/>
            <a:ext cx="536780" cy="443346"/>
          </a:xfrm>
          <a:prstGeom prst="mathEqual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5096128" y="5572292"/>
            <a:ext cx="1704722" cy="7904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Minimization</a:t>
            </a:r>
          </a:p>
          <a:p>
            <a:pPr algn="ctr"/>
            <a:r>
              <a:rPr lang="en-US" altLang="zh-CN" dirty="0" smtClean="0"/>
              <a:t>objective</a:t>
            </a:r>
          </a:p>
        </p:txBody>
      </p:sp>
      <p:sp>
        <p:nvSpPr>
          <p:cNvPr id="41" name="椭圆 40"/>
          <p:cNvSpPr/>
          <p:nvPr/>
        </p:nvSpPr>
        <p:spPr>
          <a:xfrm>
            <a:off x="2286000" y="4866189"/>
            <a:ext cx="1657350" cy="591053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Optimizer</a:t>
            </a:r>
            <a:endParaRPr lang="en-US" dirty="0"/>
          </a:p>
        </p:txBody>
      </p:sp>
      <p:cxnSp>
        <p:nvCxnSpPr>
          <p:cNvPr id="42" name="直接箭头连接符 41"/>
          <p:cNvCxnSpPr>
            <a:stCxn id="41" idx="6"/>
            <a:endCxn id="36" idx="1"/>
          </p:cNvCxnSpPr>
          <p:nvPr/>
        </p:nvCxnSpPr>
        <p:spPr>
          <a:xfrm>
            <a:off x="3943350" y="5161716"/>
            <a:ext cx="1152778" cy="805780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肘形连接符 46"/>
          <p:cNvCxnSpPr>
            <a:stCxn id="41" idx="2"/>
          </p:cNvCxnSpPr>
          <p:nvPr/>
        </p:nvCxnSpPr>
        <p:spPr>
          <a:xfrm rot="10800000">
            <a:off x="1588482" y="3640138"/>
            <a:ext cx="697518" cy="1521578"/>
          </a:xfrm>
          <a:prstGeom prst="bentConnector2">
            <a:avLst/>
          </a:prstGeom>
          <a:ln w="38100" cap="flat" cmpd="sng" algn="ctr">
            <a:solidFill>
              <a:schemeClr val="dk1"/>
            </a:solidFill>
            <a:prstDash val="sys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1462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22" grpId="0" animBg="1"/>
      <p:bldP spid="28" grpId="0" animBg="1"/>
      <p:bldP spid="34" grpId="0" animBg="1"/>
      <p:bldP spid="35" grpId="0" animBg="1"/>
      <p:bldP spid="36" grpId="0" animBg="1"/>
      <p:bldP spid="41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6521824" y="0"/>
            <a:ext cx="5108201" cy="1049739"/>
          </a:xfrm>
        </p:spPr>
        <p:txBody>
          <a:bodyPr>
            <a:normAutofit fontScale="90000"/>
          </a:bodyPr>
          <a:lstStyle/>
          <a:p>
            <a:r>
              <a:rPr lang="en-US" altLang="zh-CN" dirty="0" smtClean="0"/>
              <a:t>Data: factors and labels</a:t>
            </a:r>
            <a:endParaRPr lang="en-US" dirty="0"/>
          </a:p>
        </p:txBody>
      </p:sp>
      <p:graphicFrame>
        <p:nvGraphicFramePr>
          <p:cNvPr id="6" name="图表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41837777"/>
              </p:ext>
            </p:extLst>
          </p:nvPr>
        </p:nvGraphicFramePr>
        <p:xfrm>
          <a:off x="2320623" y="1333500"/>
          <a:ext cx="6583851" cy="47053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687500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标题 1"/>
              <p:cNvSpPr>
                <a:spLocks noGrp="1"/>
              </p:cNvSpPr>
              <p:nvPr>
                <p:ph type="title"/>
              </p:nvPr>
            </p:nvSpPr>
            <p:spPr>
              <a:xfrm>
                <a:off x="5695950" y="590802"/>
                <a:ext cx="5781675" cy="1049739"/>
              </a:xfrm>
            </p:spPr>
            <p:txBody>
              <a:bodyPr>
                <a:normAutofit fontScale="90000"/>
              </a:bodyPr>
              <a:lstStyle/>
              <a:p>
                <a:r>
                  <a:rPr lang="en-US" dirty="0" smtClean="0"/>
                  <a:t>Model: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i="1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/>
                </a:r>
                <a:br>
                  <a:rPr lang="en-US" dirty="0"/>
                </a:br>
                <a:r>
                  <a:rPr lang="en-US" dirty="0" smtClean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5" name="标题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5695950" y="590802"/>
                <a:ext cx="5781675" cy="1049739"/>
              </a:xfrm>
              <a:blipFill>
                <a:blip r:embed="rId2"/>
                <a:stretch>
                  <a:fillRect l="-3688" t="-226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/>
          <a:srcRect r="70230" b="84161"/>
          <a:stretch/>
        </p:blipFill>
        <p:spPr>
          <a:xfrm>
            <a:off x="647675" y="801809"/>
            <a:ext cx="1693231" cy="838732"/>
          </a:xfrm>
          <a:prstGeom prst="rect">
            <a:avLst/>
          </a:prstGeom>
        </p:spPr>
      </p:pic>
      <p:graphicFrame>
        <p:nvGraphicFramePr>
          <p:cNvPr id="8" name="图表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03489624"/>
              </p:ext>
            </p:extLst>
          </p:nvPr>
        </p:nvGraphicFramePr>
        <p:xfrm>
          <a:off x="3884448" y="2743200"/>
          <a:ext cx="5678651" cy="35096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2283759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7639402" y="0"/>
            <a:ext cx="3990623" cy="1049739"/>
          </a:xfrm>
        </p:spPr>
        <p:txBody>
          <a:bodyPr/>
          <a:lstStyle/>
          <a:p>
            <a:r>
              <a:rPr lang="zh-CN" altLang="en-US" dirty="0" smtClean="0"/>
              <a:t>目标</a:t>
            </a:r>
            <a:endParaRPr lang="en-US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23279"/>
            <a:ext cx="6723529" cy="120678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1610" y="1752875"/>
            <a:ext cx="4586588" cy="4125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496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6665260" y="2012512"/>
            <a:ext cx="5526740" cy="1049739"/>
          </a:xfrm>
        </p:spPr>
        <p:txBody>
          <a:bodyPr>
            <a:normAutofit fontScale="90000"/>
          </a:bodyPr>
          <a:lstStyle/>
          <a:p>
            <a:r>
              <a:rPr lang="en-US" altLang="zh-CN" dirty="0" smtClean="0"/>
              <a:t>Optimizer: gradient descent</a:t>
            </a:r>
            <a:endParaRPr lang="en-US" dirty="0"/>
          </a:p>
        </p:txBody>
      </p:sp>
      <p:sp>
        <p:nvSpPr>
          <p:cNvPr id="7" name="标题 1"/>
          <p:cNvSpPr txBox="1">
            <a:spLocks/>
          </p:cNvSpPr>
          <p:nvPr/>
        </p:nvSpPr>
        <p:spPr>
          <a:xfrm>
            <a:off x="381000" y="3149680"/>
            <a:ext cx="5526740" cy="1049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smtClean="0"/>
              <a:t>Find gradients to all the data and gradient descent</a:t>
            </a:r>
            <a:endParaRPr lang="en-US" sz="28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811" y="404798"/>
            <a:ext cx="4966520" cy="265745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782" y="4286848"/>
            <a:ext cx="2148550" cy="2243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918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zh-CN" altLang="en-US" dirty="0" smtClean="0"/>
              <a:t>无约束凸优化的一阶方法：线搜索</a:t>
            </a:r>
            <a:endParaRPr lang="en-US" altLang="zh-CN" dirty="0" smtClean="0"/>
          </a:p>
          <a:p>
            <a:endParaRPr lang="en-US" dirty="0" smtClean="0"/>
          </a:p>
          <a:p>
            <a:r>
              <a:rPr lang="zh-CN" altLang="en-US" dirty="0" smtClean="0"/>
              <a:t>无约束凸优化的二阶方法：牛顿法</a:t>
            </a:r>
            <a:endParaRPr lang="en-US" altLang="zh-CN" dirty="0" smtClean="0"/>
          </a:p>
          <a:p>
            <a:endParaRPr lang="en-US" dirty="0"/>
          </a:p>
          <a:p>
            <a:r>
              <a:rPr lang="zh-CN" altLang="en-US" dirty="0"/>
              <a:t>随机梯度下降</a:t>
            </a:r>
            <a:endParaRPr lang="en-US" altLang="zh-CN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7974106" y="349624"/>
            <a:ext cx="3805517" cy="1075764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Optimization method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9337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Principle component analysis</a:t>
            </a:r>
            <a:endParaRPr 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512" y="1476375"/>
            <a:ext cx="8805863" cy="5239488"/>
          </a:xfrm>
        </p:spPr>
      </p:pic>
    </p:spTree>
    <p:extLst>
      <p:ext uri="{BB962C8B-B14F-4D97-AF65-F5344CB8AC3E}">
        <p14:creationId xmlns:p14="http://schemas.microsoft.com/office/powerpoint/2010/main" val="92617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5907024" y="349624"/>
            <a:ext cx="5872599" cy="1954664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线搜索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zh-CN" altLang="en-US" sz="3100" dirty="0" smtClean="0"/>
              <a:t>无约束凸优化的一阶方法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endParaRPr 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28997" y="800314"/>
            <a:ext cx="2582243" cy="93989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标题 1"/>
              <p:cNvSpPr txBox="1">
                <a:spLocks/>
              </p:cNvSpPr>
              <p:nvPr/>
            </p:nvSpPr>
            <p:spPr>
              <a:xfrm>
                <a:off x="5962651" y="1957835"/>
                <a:ext cx="6229349" cy="3776215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 fontScale="70000" lnSpcReduction="20000"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zh-CN" altLang="en-US" sz="3000" dirty="0" smtClean="0"/>
                  <a:t>                            一维例子</a:t>
                </a:r>
                <a:endParaRPr lang="en-US" altLang="zh-CN" sz="3000" dirty="0" smtClean="0"/>
              </a:p>
              <a:p>
                <a:pPr>
                  <a:lnSpc>
                    <a:spcPct val="150000"/>
                  </a:lnSpc>
                </a:pPr>
                <a:r>
                  <a:rPr lang="en-US" altLang="zh-CN" sz="3000" dirty="0" smtClean="0"/>
                  <a:t>1. </a:t>
                </a:r>
                <a:r>
                  <a:rPr lang="zh-CN" altLang="en-US" sz="3000" dirty="0" smtClean="0"/>
                  <a:t>过</a:t>
                </a:r>
                <a:r>
                  <a:rPr lang="en-US" altLang="zh-CN" sz="3000" dirty="0" smtClean="0"/>
                  <a:t>(w, </a:t>
                </a:r>
                <a:r>
                  <a:rPr lang="en-US" altLang="zh-CN" sz="3000" dirty="0" err="1" smtClean="0"/>
                  <a:t>obj</a:t>
                </a:r>
                <a:r>
                  <a:rPr lang="en-US" altLang="zh-CN" sz="3000" dirty="0" smtClean="0"/>
                  <a:t>(w))</a:t>
                </a:r>
                <a:r>
                  <a:rPr lang="zh-CN" altLang="en-US" sz="3000" dirty="0" smtClean="0"/>
                  <a:t>点做</a:t>
                </a:r>
                <a:r>
                  <a:rPr lang="en-US" altLang="zh-CN" sz="3000" dirty="0" err="1" smtClean="0"/>
                  <a:t>obj</a:t>
                </a:r>
                <a:r>
                  <a:rPr lang="zh-CN" altLang="en-US" sz="3000" dirty="0" smtClean="0"/>
                  <a:t>函数的切线，斜率是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3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300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m:rPr>
                            <m:sty m:val="p"/>
                          </m:rPr>
                          <a:rPr lang="en-US" altLang="zh-CN" sz="3000" i="1">
                            <a:latin typeface="Cambria Math" panose="02040503050406030204" pitchFamily="18" charset="0"/>
                          </a:rPr>
                          <m:t>obj</m:t>
                        </m:r>
                      </m:num>
                      <m:den>
                        <m:r>
                          <a:rPr lang="en-US" altLang="zh-CN" sz="300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den>
                    </m:f>
                  </m:oMath>
                </a14:m>
                <a:endParaRPr lang="en-US" altLang="zh-CN" sz="3000" dirty="0" smtClean="0"/>
              </a:p>
              <a:p>
                <a:pPr>
                  <a:lnSpc>
                    <a:spcPct val="150000"/>
                  </a:lnSpc>
                </a:pPr>
                <a:r>
                  <a:rPr lang="en-US" altLang="zh-CN" sz="3000" dirty="0" smtClean="0"/>
                  <a:t>2. </a:t>
                </a:r>
                <a:r>
                  <a:rPr lang="zh-CN" altLang="en-US" sz="3000" dirty="0" smtClean="0"/>
                  <a:t>过</a:t>
                </a:r>
                <a:r>
                  <a:rPr lang="en-US" altLang="zh-CN" sz="3000" dirty="0" smtClean="0"/>
                  <a:t>(w, </a:t>
                </a:r>
                <a:r>
                  <a:rPr lang="en-US" altLang="zh-CN" sz="3000" dirty="0" err="1" smtClean="0"/>
                  <a:t>obj</a:t>
                </a:r>
                <a:r>
                  <a:rPr lang="en-US" altLang="zh-CN" sz="3000" dirty="0" smtClean="0"/>
                  <a:t>(w))</a:t>
                </a:r>
                <a:r>
                  <a:rPr lang="zh-CN" altLang="en-US" sz="3000" dirty="0" smtClean="0"/>
                  <a:t>点做辅助线</a:t>
                </a:r>
                <a:r>
                  <a:rPr lang="en-US" altLang="zh-CN" sz="3000" dirty="0" smtClean="0"/>
                  <a:t>g(w)</a:t>
                </a:r>
                <a:r>
                  <a:rPr lang="zh-CN" altLang="en-US" sz="3000" dirty="0" smtClean="0"/>
                  <a:t>，斜率是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3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3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3000" i="1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f>
                      <m:fPr>
                        <m:ctrlPr>
                          <a:rPr lang="en-US" altLang="zh-CN" sz="3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30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m:rPr>
                            <m:sty m:val="p"/>
                          </m:rPr>
                          <a:rPr lang="en-US" altLang="zh-CN" sz="3000" i="1">
                            <a:latin typeface="Cambria Math" panose="02040503050406030204" pitchFamily="18" charset="0"/>
                          </a:rPr>
                          <m:t>obj</m:t>
                        </m:r>
                      </m:num>
                      <m:den>
                        <m:r>
                          <a:rPr lang="en-US" altLang="zh-CN" sz="3000" i="1">
                            <a:latin typeface="Cambria Math" panose="02040503050406030204" pitchFamily="18" charset="0"/>
                          </a:rPr>
                          <m:t>𝑑𝑤</m:t>
                        </m:r>
                      </m:den>
                    </m:f>
                  </m:oMath>
                </a14:m>
                <a:r>
                  <a:rPr lang="zh-CN" altLang="en-US" sz="3000" dirty="0" smtClean="0"/>
                  <a:t>，</a:t>
                </a:r>
                <a:endParaRPr lang="en-US" altLang="zh-CN" sz="3000" dirty="0" smtClean="0"/>
              </a:p>
              <a:p>
                <a:pPr>
                  <a:lnSpc>
                    <a:spcPct val="150000"/>
                  </a:lnSpc>
                </a:pPr>
                <a:r>
                  <a:rPr lang="en-US" altLang="zh-CN" sz="3000" dirty="0" smtClean="0"/>
                  <a:t>3. </a:t>
                </a:r>
                <a14:m>
                  <m:oMath xmlns:m="http://schemas.openxmlformats.org/officeDocument/2006/math">
                    <m:r>
                      <a:rPr lang="zh-CN" altLang="en-US" sz="3000" i="1" smtClean="0">
                        <a:latin typeface="Cambria Math" panose="02040503050406030204" pitchFamily="18" charset="0"/>
                      </a:rPr>
                      <m:t>𝜂</m:t>
                    </m:r>
                    <m:r>
                      <a:rPr lang="en-US" altLang="zh-CN" sz="30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CN" sz="3000" dirty="0" smtClean="0"/>
                  <a:t>1</a:t>
                </a:r>
                <a:r>
                  <a:rPr lang="zh-CN" altLang="en-US" sz="3000" dirty="0" smtClean="0"/>
                  <a:t>，直至</a:t>
                </a:r>
                <a:r>
                  <a:rPr lang="en-US" altLang="zh-CN" sz="3000" dirty="0" err="1" smtClean="0"/>
                  <a:t>obj</a:t>
                </a:r>
                <a:r>
                  <a:rPr lang="en-US" altLang="zh-CN" sz="3000" dirty="0" smtClean="0"/>
                  <a:t>(w-</a:t>
                </a:r>
                <a14:m>
                  <m:oMath xmlns:m="http://schemas.openxmlformats.org/officeDocument/2006/math">
                    <m:r>
                      <a:rPr lang="zh-CN" altLang="en-US" sz="3000" i="1">
                        <a:latin typeface="Cambria Math" panose="02040503050406030204" pitchFamily="18" charset="0"/>
                      </a:rPr>
                      <m:t>𝜂</m:t>
                    </m:r>
                    <m:f>
                      <m:fPr>
                        <m:ctrlPr>
                          <a:rPr lang="en-US" altLang="zh-CN" sz="3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30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m:rPr>
                            <m:sty m:val="p"/>
                          </m:rPr>
                          <a:rPr lang="en-US" altLang="zh-CN" sz="3000" i="1">
                            <a:latin typeface="Cambria Math" panose="02040503050406030204" pitchFamily="18" charset="0"/>
                          </a:rPr>
                          <m:t>obj</m:t>
                        </m:r>
                      </m:num>
                      <m:den>
                        <m:r>
                          <a:rPr lang="en-US" altLang="zh-CN" sz="3000" i="1">
                            <a:latin typeface="Cambria Math" panose="02040503050406030204" pitchFamily="18" charset="0"/>
                          </a:rPr>
                          <m:t>𝑑𝑤</m:t>
                        </m:r>
                      </m:den>
                    </m:f>
                  </m:oMath>
                </a14:m>
                <a:r>
                  <a:rPr lang="en-US" altLang="zh-CN" sz="3000" dirty="0" smtClean="0"/>
                  <a:t>) &lt; g</a:t>
                </a:r>
                <a:r>
                  <a:rPr lang="en-US" altLang="zh-CN" sz="3000" dirty="0"/>
                  <a:t>(w-</a:t>
                </a:r>
                <a14:m>
                  <m:oMath xmlns:m="http://schemas.openxmlformats.org/officeDocument/2006/math">
                    <m:r>
                      <a:rPr lang="zh-CN" altLang="en-US" sz="3000" i="1">
                        <a:latin typeface="Cambria Math" panose="02040503050406030204" pitchFamily="18" charset="0"/>
                      </a:rPr>
                      <m:t>𝜂</m:t>
                    </m:r>
                    <m:f>
                      <m:fPr>
                        <m:ctrlPr>
                          <a:rPr lang="en-US" altLang="zh-CN" sz="3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30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m:rPr>
                            <m:sty m:val="p"/>
                          </m:rPr>
                          <a:rPr lang="en-US" altLang="zh-CN" sz="3000" i="1">
                            <a:latin typeface="Cambria Math" panose="02040503050406030204" pitchFamily="18" charset="0"/>
                          </a:rPr>
                          <m:t>obj</m:t>
                        </m:r>
                      </m:num>
                      <m:den>
                        <m:r>
                          <a:rPr lang="en-US" altLang="zh-CN" sz="3000" i="1">
                            <a:latin typeface="Cambria Math" panose="02040503050406030204" pitchFamily="18" charset="0"/>
                          </a:rPr>
                          <m:t>𝑑𝑤</m:t>
                        </m:r>
                      </m:den>
                    </m:f>
                  </m:oMath>
                </a14:m>
                <a:r>
                  <a:rPr lang="en-US" altLang="zh-CN" sz="3000" dirty="0"/>
                  <a:t>)</a:t>
                </a:r>
                <a:r>
                  <a:rPr lang="zh-CN" altLang="en-US" sz="3000" dirty="0" smtClean="0"/>
                  <a:t>重复</a:t>
                </a:r>
                <a14:m>
                  <m:oMath xmlns:m="http://schemas.openxmlformats.org/officeDocument/2006/math">
                    <m:r>
                      <a:rPr lang="zh-CN" altLang="en-US" sz="3000" i="1">
                        <a:latin typeface="Cambria Math" panose="02040503050406030204" pitchFamily="18" charset="0"/>
                      </a:rPr>
                      <m:t>𝜂</m:t>
                    </m:r>
                    <m:box>
                      <m:boxPr>
                        <m:ctrlPr>
                          <a:rPr lang="zh-CN" altLang="en-US" sz="3000" i="1" smtClean="0">
                            <a:latin typeface="Cambria Math" panose="02040503050406030204" pitchFamily="18" charset="0"/>
                          </a:rPr>
                        </m:ctrlPr>
                      </m:boxPr>
                      <m:e>
                        <m: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  <m:t>= </m:t>
                        </m:r>
                      </m:e>
                    </m:box>
                  </m:oMath>
                </a14:m>
                <a:r>
                  <a:rPr lang="en-US" altLang="zh-CN" sz="3000" dirty="0" smtClean="0"/>
                  <a:t>0.8</a:t>
                </a:r>
                <a14:m>
                  <m:oMath xmlns:m="http://schemas.openxmlformats.org/officeDocument/2006/math">
                    <m:r>
                      <a:rPr lang="zh-CN" altLang="en-US" sz="3000" i="1">
                        <a:latin typeface="Cambria Math" panose="02040503050406030204" pitchFamily="18" charset="0"/>
                      </a:rPr>
                      <m:t>𝜂</m:t>
                    </m:r>
                  </m:oMath>
                </a14:m>
                <a:endParaRPr lang="en-US" altLang="zh-CN" sz="3000" dirty="0" smtClean="0"/>
              </a:p>
              <a:p>
                <a:pPr>
                  <a:lnSpc>
                    <a:spcPct val="150000"/>
                  </a:lnSpc>
                </a:pPr>
                <a:r>
                  <a:rPr lang="en-US" altLang="zh-CN" sz="3000" dirty="0" smtClean="0"/>
                  <a:t>4. w</a:t>
                </a:r>
                <a14:m>
                  <m:oMath xmlns:m="http://schemas.openxmlformats.org/officeDocument/2006/math">
                    <m:r>
                      <a:rPr lang="en-US" altLang="zh-CN" sz="3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3000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zh-CN" sz="30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zh-CN" altLang="en-US" sz="3000" i="1">
                        <a:latin typeface="Cambria Math" panose="02040503050406030204" pitchFamily="18" charset="0"/>
                      </a:rPr>
                      <m:t>𝜂</m:t>
                    </m:r>
                    <m:f>
                      <m:fPr>
                        <m:ctrlPr>
                          <a:rPr lang="en-US" altLang="zh-CN" sz="3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30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m:rPr>
                            <m:sty m:val="p"/>
                          </m:rPr>
                          <a:rPr lang="en-US" altLang="zh-CN" sz="3000" i="1">
                            <a:latin typeface="Cambria Math" panose="02040503050406030204" pitchFamily="18" charset="0"/>
                          </a:rPr>
                          <m:t>obj</m:t>
                        </m:r>
                      </m:num>
                      <m:den>
                        <m:r>
                          <a:rPr lang="en-US" altLang="zh-CN" sz="3000" i="1">
                            <a:latin typeface="Cambria Math" panose="02040503050406030204" pitchFamily="18" charset="0"/>
                          </a:rPr>
                          <m:t>𝑑𝑤</m:t>
                        </m:r>
                      </m:den>
                    </m:f>
                  </m:oMath>
                </a14:m>
                <a:r>
                  <a:rPr lang="zh-CN" altLang="en-US" sz="3000" dirty="0" smtClean="0"/>
                  <a:t>，</a:t>
                </a:r>
                <a:r>
                  <a:rPr lang="en-US" altLang="zh-CN" sz="3000" dirty="0" err="1" smtClean="0"/>
                  <a:t>goto</a:t>
                </a:r>
                <a:r>
                  <a:rPr lang="en-US" altLang="zh-CN" sz="3000" dirty="0" smtClean="0"/>
                  <a:t> 1</a:t>
                </a:r>
              </a:p>
              <a:p>
                <a:r>
                  <a:rPr lang="en-US" altLang="zh-CN" dirty="0" smtClean="0"/>
                  <a:t/>
                </a:r>
                <a:br>
                  <a:rPr lang="en-US" altLang="zh-CN" dirty="0" smtClean="0"/>
                </a:br>
                <a:endParaRPr lang="en-US" dirty="0"/>
              </a:p>
            </p:txBody>
          </p:sp>
        </mc:Choice>
        <mc:Fallback xmlns="">
          <p:sp>
            <p:nvSpPr>
              <p:cNvPr id="6" name="标题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2651" y="1957835"/>
                <a:ext cx="6229349" cy="3776215"/>
              </a:xfrm>
              <a:prstGeom prst="rect">
                <a:avLst/>
              </a:prstGeom>
              <a:blipFill>
                <a:blip r:embed="rId3"/>
                <a:stretch>
                  <a:fillRect l="-1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图片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469" y="2323338"/>
            <a:ext cx="5487416" cy="411556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603" b="21112"/>
          <a:stretch/>
        </p:blipFill>
        <p:spPr>
          <a:xfrm>
            <a:off x="2198493" y="187714"/>
            <a:ext cx="2183008" cy="1770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079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2.77556E-17 L -0.00143 -0.3351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8" y="-1675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4.81481E-6 L 0.37174 -0.00972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997" y="-2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38" y="2091018"/>
            <a:ext cx="5791200" cy="4343400"/>
          </a:xfrm>
          <a:prstGeom prst="rect">
            <a:avLst/>
          </a:prstGeom>
        </p:spPr>
      </p:pic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5907024" y="349624"/>
            <a:ext cx="5872599" cy="1954664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线搜索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zh-CN" altLang="en-US" sz="3100" dirty="0" smtClean="0"/>
              <a:t>无约束凸优化的一阶方法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endParaRPr 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4210" y="1017938"/>
            <a:ext cx="2582243" cy="93989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标题 1"/>
              <p:cNvSpPr txBox="1">
                <a:spLocks/>
              </p:cNvSpPr>
              <p:nvPr/>
            </p:nvSpPr>
            <p:spPr>
              <a:xfrm>
                <a:off x="5962651" y="1957835"/>
                <a:ext cx="6229349" cy="3776215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 fontScale="70000" lnSpcReduction="20000"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zh-CN" altLang="en-US" sz="3000" dirty="0" smtClean="0"/>
                  <a:t>                            一维例子</a:t>
                </a:r>
                <a:endParaRPr lang="en-US" altLang="zh-CN" sz="3000" dirty="0" smtClean="0"/>
              </a:p>
              <a:p>
                <a:pPr>
                  <a:lnSpc>
                    <a:spcPct val="150000"/>
                  </a:lnSpc>
                </a:pPr>
                <a:r>
                  <a:rPr lang="en-US" altLang="zh-CN" sz="3000" dirty="0" smtClean="0"/>
                  <a:t>1. </a:t>
                </a:r>
                <a:r>
                  <a:rPr lang="zh-CN" altLang="en-US" sz="3000" dirty="0" smtClean="0"/>
                  <a:t>过</a:t>
                </a:r>
                <a:r>
                  <a:rPr lang="en-US" altLang="zh-CN" sz="3000" dirty="0" smtClean="0"/>
                  <a:t>(w, </a:t>
                </a:r>
                <a:r>
                  <a:rPr lang="en-US" altLang="zh-CN" sz="3000" dirty="0" err="1" smtClean="0"/>
                  <a:t>obj</a:t>
                </a:r>
                <a:r>
                  <a:rPr lang="en-US" altLang="zh-CN" sz="3000" dirty="0" smtClean="0"/>
                  <a:t>(w))</a:t>
                </a:r>
                <a:r>
                  <a:rPr lang="zh-CN" altLang="en-US" sz="3000" dirty="0" smtClean="0"/>
                  <a:t>点做</a:t>
                </a:r>
                <a:r>
                  <a:rPr lang="en-US" altLang="zh-CN" sz="3000" dirty="0" err="1" smtClean="0"/>
                  <a:t>obj</a:t>
                </a:r>
                <a:r>
                  <a:rPr lang="zh-CN" altLang="en-US" sz="3000" dirty="0" smtClean="0"/>
                  <a:t>函数的切线，斜率是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3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300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m:rPr>
                            <m:sty m:val="p"/>
                          </m:rPr>
                          <a:rPr lang="en-US" altLang="zh-CN" sz="3000" i="1">
                            <a:latin typeface="Cambria Math" panose="02040503050406030204" pitchFamily="18" charset="0"/>
                          </a:rPr>
                          <m:t>obj</m:t>
                        </m:r>
                      </m:num>
                      <m:den>
                        <m:r>
                          <a:rPr lang="en-US" altLang="zh-CN" sz="300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den>
                    </m:f>
                  </m:oMath>
                </a14:m>
                <a:endParaRPr lang="en-US" altLang="zh-CN" sz="3000" dirty="0" smtClean="0"/>
              </a:p>
              <a:p>
                <a:pPr>
                  <a:lnSpc>
                    <a:spcPct val="150000"/>
                  </a:lnSpc>
                </a:pPr>
                <a:r>
                  <a:rPr lang="en-US" altLang="zh-CN" sz="3000" dirty="0" smtClean="0"/>
                  <a:t>2. </a:t>
                </a:r>
                <a:r>
                  <a:rPr lang="zh-CN" altLang="en-US" sz="3000" dirty="0" smtClean="0"/>
                  <a:t>过</a:t>
                </a:r>
                <a:r>
                  <a:rPr lang="en-US" altLang="zh-CN" sz="3000" dirty="0" smtClean="0"/>
                  <a:t>(w, </a:t>
                </a:r>
                <a:r>
                  <a:rPr lang="en-US" altLang="zh-CN" sz="3000" dirty="0" err="1" smtClean="0"/>
                  <a:t>obj</a:t>
                </a:r>
                <a:r>
                  <a:rPr lang="en-US" altLang="zh-CN" sz="3000" dirty="0" smtClean="0"/>
                  <a:t>(w))</a:t>
                </a:r>
                <a:r>
                  <a:rPr lang="zh-CN" altLang="en-US" sz="3000" dirty="0" smtClean="0"/>
                  <a:t>点做辅助线</a:t>
                </a:r>
                <a:r>
                  <a:rPr lang="en-US" altLang="zh-CN" sz="3000" dirty="0" smtClean="0"/>
                  <a:t>g(w)</a:t>
                </a:r>
                <a:r>
                  <a:rPr lang="zh-CN" altLang="en-US" sz="3000" dirty="0" smtClean="0"/>
                  <a:t>，斜率是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3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3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3000" i="1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f>
                      <m:fPr>
                        <m:ctrlPr>
                          <a:rPr lang="en-US" altLang="zh-CN" sz="3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30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m:rPr>
                            <m:sty m:val="p"/>
                          </m:rPr>
                          <a:rPr lang="en-US" altLang="zh-CN" sz="3000" i="1">
                            <a:latin typeface="Cambria Math" panose="02040503050406030204" pitchFamily="18" charset="0"/>
                          </a:rPr>
                          <m:t>obj</m:t>
                        </m:r>
                      </m:num>
                      <m:den>
                        <m:r>
                          <a:rPr lang="en-US" altLang="zh-CN" sz="3000" i="1">
                            <a:latin typeface="Cambria Math" panose="02040503050406030204" pitchFamily="18" charset="0"/>
                          </a:rPr>
                          <m:t>𝑑𝑤</m:t>
                        </m:r>
                      </m:den>
                    </m:f>
                  </m:oMath>
                </a14:m>
                <a:r>
                  <a:rPr lang="zh-CN" altLang="en-US" sz="3000" dirty="0" smtClean="0"/>
                  <a:t>，</a:t>
                </a:r>
                <a:endParaRPr lang="en-US" altLang="zh-CN" sz="3000" dirty="0" smtClean="0"/>
              </a:p>
              <a:p>
                <a:pPr>
                  <a:lnSpc>
                    <a:spcPct val="150000"/>
                  </a:lnSpc>
                </a:pPr>
                <a:r>
                  <a:rPr lang="en-US" altLang="zh-CN" sz="3000" dirty="0" smtClean="0"/>
                  <a:t>3. </a:t>
                </a:r>
                <a14:m>
                  <m:oMath xmlns:m="http://schemas.openxmlformats.org/officeDocument/2006/math">
                    <m:r>
                      <a:rPr lang="zh-CN" altLang="en-US" sz="3000" i="1" smtClean="0">
                        <a:latin typeface="Cambria Math" panose="02040503050406030204" pitchFamily="18" charset="0"/>
                      </a:rPr>
                      <m:t>𝜂</m:t>
                    </m:r>
                    <m:r>
                      <a:rPr lang="en-US" altLang="zh-CN" sz="30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CN" sz="3000" dirty="0" smtClean="0"/>
                  <a:t>1</a:t>
                </a:r>
                <a:r>
                  <a:rPr lang="zh-CN" altLang="en-US" sz="3000" dirty="0" smtClean="0"/>
                  <a:t>，直至</a:t>
                </a:r>
                <a:r>
                  <a:rPr lang="en-US" altLang="zh-CN" sz="3000" dirty="0" err="1" smtClean="0"/>
                  <a:t>obj</a:t>
                </a:r>
                <a:r>
                  <a:rPr lang="en-US" altLang="zh-CN" sz="3000" dirty="0" smtClean="0"/>
                  <a:t>(w-</a:t>
                </a:r>
                <a14:m>
                  <m:oMath xmlns:m="http://schemas.openxmlformats.org/officeDocument/2006/math">
                    <m:r>
                      <a:rPr lang="zh-CN" altLang="en-US" sz="3000" i="1">
                        <a:latin typeface="Cambria Math" panose="02040503050406030204" pitchFamily="18" charset="0"/>
                      </a:rPr>
                      <m:t>𝜂</m:t>
                    </m:r>
                    <m:f>
                      <m:fPr>
                        <m:ctrlPr>
                          <a:rPr lang="en-US" altLang="zh-CN" sz="3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30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m:rPr>
                            <m:sty m:val="p"/>
                          </m:rPr>
                          <a:rPr lang="en-US" altLang="zh-CN" sz="3000" i="1">
                            <a:latin typeface="Cambria Math" panose="02040503050406030204" pitchFamily="18" charset="0"/>
                          </a:rPr>
                          <m:t>obj</m:t>
                        </m:r>
                      </m:num>
                      <m:den>
                        <m:r>
                          <a:rPr lang="en-US" altLang="zh-CN" sz="3000" i="1">
                            <a:latin typeface="Cambria Math" panose="02040503050406030204" pitchFamily="18" charset="0"/>
                          </a:rPr>
                          <m:t>𝑑𝑤</m:t>
                        </m:r>
                      </m:den>
                    </m:f>
                  </m:oMath>
                </a14:m>
                <a:r>
                  <a:rPr lang="en-US" altLang="zh-CN" sz="3000" dirty="0" smtClean="0"/>
                  <a:t>) &lt; g</a:t>
                </a:r>
                <a:r>
                  <a:rPr lang="en-US" altLang="zh-CN" sz="3000" dirty="0"/>
                  <a:t>(w-</a:t>
                </a:r>
                <a14:m>
                  <m:oMath xmlns:m="http://schemas.openxmlformats.org/officeDocument/2006/math">
                    <m:r>
                      <a:rPr lang="zh-CN" altLang="en-US" sz="3000" i="1">
                        <a:latin typeface="Cambria Math" panose="02040503050406030204" pitchFamily="18" charset="0"/>
                      </a:rPr>
                      <m:t>𝜂</m:t>
                    </m:r>
                    <m:f>
                      <m:fPr>
                        <m:ctrlPr>
                          <a:rPr lang="en-US" altLang="zh-CN" sz="3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30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m:rPr>
                            <m:sty m:val="p"/>
                          </m:rPr>
                          <a:rPr lang="en-US" altLang="zh-CN" sz="3000" i="1">
                            <a:latin typeface="Cambria Math" panose="02040503050406030204" pitchFamily="18" charset="0"/>
                          </a:rPr>
                          <m:t>obj</m:t>
                        </m:r>
                      </m:num>
                      <m:den>
                        <m:r>
                          <a:rPr lang="en-US" altLang="zh-CN" sz="3000" i="1">
                            <a:latin typeface="Cambria Math" panose="02040503050406030204" pitchFamily="18" charset="0"/>
                          </a:rPr>
                          <m:t>𝑑𝑤</m:t>
                        </m:r>
                      </m:den>
                    </m:f>
                  </m:oMath>
                </a14:m>
                <a:r>
                  <a:rPr lang="en-US" altLang="zh-CN" sz="3000" dirty="0"/>
                  <a:t>)</a:t>
                </a:r>
                <a:r>
                  <a:rPr lang="zh-CN" altLang="en-US" sz="3000" dirty="0" smtClean="0"/>
                  <a:t>重复</a:t>
                </a:r>
                <a14:m>
                  <m:oMath xmlns:m="http://schemas.openxmlformats.org/officeDocument/2006/math">
                    <m:r>
                      <a:rPr lang="zh-CN" altLang="en-US" sz="3000" i="1">
                        <a:latin typeface="Cambria Math" panose="02040503050406030204" pitchFamily="18" charset="0"/>
                      </a:rPr>
                      <m:t>𝜂</m:t>
                    </m:r>
                    <m:box>
                      <m:boxPr>
                        <m:ctrlPr>
                          <a:rPr lang="zh-CN" altLang="en-US" sz="3000" i="1" smtClean="0">
                            <a:latin typeface="Cambria Math" panose="02040503050406030204" pitchFamily="18" charset="0"/>
                          </a:rPr>
                        </m:ctrlPr>
                      </m:boxPr>
                      <m:e>
                        <m: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</m:e>
                    </m:box>
                  </m:oMath>
                </a14:m>
                <a:r>
                  <a:rPr lang="en-US" altLang="zh-CN" sz="3000" dirty="0" smtClean="0"/>
                  <a:t>0.8</a:t>
                </a:r>
                <a14:m>
                  <m:oMath xmlns:m="http://schemas.openxmlformats.org/officeDocument/2006/math">
                    <m:r>
                      <a:rPr lang="zh-CN" altLang="en-US" sz="3000" i="1">
                        <a:latin typeface="Cambria Math" panose="02040503050406030204" pitchFamily="18" charset="0"/>
                      </a:rPr>
                      <m:t>𝜂</m:t>
                    </m:r>
                  </m:oMath>
                </a14:m>
                <a:endParaRPr lang="en-US" altLang="zh-CN" sz="3000" dirty="0" smtClean="0"/>
              </a:p>
              <a:p>
                <a:pPr>
                  <a:lnSpc>
                    <a:spcPct val="150000"/>
                  </a:lnSpc>
                </a:pPr>
                <a:r>
                  <a:rPr lang="en-US" altLang="zh-CN" sz="3000" dirty="0" smtClean="0"/>
                  <a:t>4. w</a:t>
                </a:r>
                <a14:m>
                  <m:oMath xmlns:m="http://schemas.openxmlformats.org/officeDocument/2006/math">
                    <m:r>
                      <a:rPr lang="en-US" altLang="zh-CN" sz="3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3000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zh-CN" sz="30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zh-CN" altLang="en-US" sz="3000" i="1">
                        <a:latin typeface="Cambria Math" panose="02040503050406030204" pitchFamily="18" charset="0"/>
                      </a:rPr>
                      <m:t>𝜂</m:t>
                    </m:r>
                    <m:f>
                      <m:fPr>
                        <m:ctrlPr>
                          <a:rPr lang="en-US" altLang="zh-CN" sz="3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30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m:rPr>
                            <m:sty m:val="p"/>
                          </m:rPr>
                          <a:rPr lang="en-US" altLang="zh-CN" sz="3000" i="1">
                            <a:latin typeface="Cambria Math" panose="02040503050406030204" pitchFamily="18" charset="0"/>
                          </a:rPr>
                          <m:t>obj</m:t>
                        </m:r>
                      </m:num>
                      <m:den>
                        <m:r>
                          <a:rPr lang="en-US" altLang="zh-CN" sz="3000" i="1">
                            <a:latin typeface="Cambria Math" panose="02040503050406030204" pitchFamily="18" charset="0"/>
                          </a:rPr>
                          <m:t>𝑑𝑤</m:t>
                        </m:r>
                      </m:den>
                    </m:f>
                  </m:oMath>
                </a14:m>
                <a:r>
                  <a:rPr lang="zh-CN" altLang="en-US" sz="3000" dirty="0" smtClean="0"/>
                  <a:t>，</a:t>
                </a:r>
                <a:r>
                  <a:rPr lang="en-US" altLang="zh-CN" sz="3000" dirty="0" err="1" smtClean="0"/>
                  <a:t>goto</a:t>
                </a:r>
                <a:r>
                  <a:rPr lang="en-US" altLang="zh-CN" sz="3000" dirty="0" smtClean="0"/>
                  <a:t> 1</a:t>
                </a:r>
              </a:p>
              <a:p>
                <a:r>
                  <a:rPr lang="en-US" altLang="zh-CN" dirty="0" smtClean="0"/>
                  <a:t/>
                </a:r>
                <a:br>
                  <a:rPr lang="en-US" altLang="zh-CN" dirty="0" smtClean="0"/>
                </a:br>
                <a:endParaRPr lang="en-US" dirty="0"/>
              </a:p>
            </p:txBody>
          </p:sp>
        </mc:Choice>
        <mc:Fallback xmlns="">
          <p:sp>
            <p:nvSpPr>
              <p:cNvPr id="6" name="标题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2651" y="1957835"/>
                <a:ext cx="6229349" cy="3776215"/>
              </a:xfrm>
              <a:prstGeom prst="rect">
                <a:avLst/>
              </a:prstGeom>
              <a:blipFill>
                <a:blip r:embed="rId4"/>
                <a:stretch>
                  <a:fillRect l="-1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01064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5907024" y="349624"/>
            <a:ext cx="5872599" cy="1954664"/>
          </a:xfrm>
        </p:spPr>
        <p:txBody>
          <a:bodyPr>
            <a:normAutofit/>
          </a:bodyPr>
          <a:lstStyle/>
          <a:p>
            <a:r>
              <a:rPr lang="zh-CN" altLang="en-US" dirty="0"/>
              <a:t>牛顿法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zh-CN" altLang="en-US" sz="3100" dirty="0" smtClean="0"/>
              <a:t>无约束凸优化的二阶方法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标题 1"/>
              <p:cNvSpPr txBox="1">
                <a:spLocks/>
              </p:cNvSpPr>
              <p:nvPr/>
            </p:nvSpPr>
            <p:spPr>
              <a:xfrm>
                <a:off x="5657851" y="1957835"/>
                <a:ext cx="6800850" cy="3776215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 fontScale="92500" lnSpcReduction="10000"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zh-CN" altLang="en-US" sz="3000" dirty="0" smtClean="0"/>
                  <a:t>              牛顿法解方程</a:t>
                </a:r>
                <a:r>
                  <a:rPr lang="en-US" altLang="zh-CN" sz="3000" dirty="0" smtClean="0"/>
                  <a:t>f(x) = 0</a:t>
                </a:r>
              </a:p>
              <a:p>
                <a:pPr marL="514350" indent="-514350">
                  <a:lnSpc>
                    <a:spcPct val="150000"/>
                  </a:lnSpc>
                  <a:buAutoNum type="arabicPeriod"/>
                </a:pPr>
                <a:r>
                  <a:rPr lang="zh-CN" altLang="en-US" sz="3000" dirty="0" smtClean="0"/>
                  <a:t>过</a:t>
                </a:r>
                <a:r>
                  <a:rPr lang="en-US" altLang="zh-CN" sz="3000" dirty="0" smtClean="0"/>
                  <a:t>(x, f(x))</a:t>
                </a:r>
                <a:r>
                  <a:rPr lang="zh-CN" altLang="en-US" sz="3000" dirty="0" smtClean="0"/>
                  <a:t>做</a:t>
                </a:r>
                <a:r>
                  <a:rPr lang="en-US" altLang="zh-CN" sz="3000" dirty="0" smtClean="0"/>
                  <a:t>f(x)</a:t>
                </a:r>
                <a:r>
                  <a:rPr lang="zh-CN" altLang="en-US" sz="3000" dirty="0" smtClean="0"/>
                  <a:t>的切线，斜率是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3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sz="3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3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3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3000" dirty="0" smtClean="0"/>
              </a:p>
              <a:p>
                <a:pPr marL="514350" indent="-514350">
                  <a:lnSpc>
                    <a:spcPct val="150000"/>
                  </a:lnSpc>
                  <a:buAutoNum type="arabicPeriod"/>
                </a:pPr>
                <a:r>
                  <a:rPr lang="zh-CN" altLang="en-US" sz="3000" dirty="0" smtClean="0"/>
                  <a:t>切线与</a:t>
                </a:r>
                <a:r>
                  <a:rPr lang="en-US" altLang="zh-CN" sz="3000" dirty="0" smtClean="0"/>
                  <a:t>x</a:t>
                </a:r>
                <a:r>
                  <a:rPr lang="zh-CN" altLang="en-US" sz="3000" dirty="0" smtClean="0"/>
                  <a:t>轴相交在</a:t>
                </a:r>
                <a:r>
                  <a:rPr lang="en-US" altLang="zh-CN" sz="3000" dirty="0" smtClean="0"/>
                  <a:t>t = x -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3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sSup>
                          <m:sSupPr>
                            <m:ctrlPr>
                              <a:rPr lang="en-US" altLang="zh-CN" sz="3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30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p>
                            <m:r>
                              <a:rPr lang="en-US" altLang="zh-CN" sz="300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altLang="zh-CN" sz="30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30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3000" i="1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altLang="zh-CN" sz="3000" dirty="0"/>
                          <m:t> </m:t>
                        </m:r>
                      </m:den>
                    </m:f>
                  </m:oMath>
                </a14:m>
                <a:r>
                  <a:rPr lang="zh-CN" altLang="en-US" sz="3000" dirty="0" smtClean="0"/>
                  <a:t>处</a:t>
                </a:r>
                <a:endParaRPr lang="en-US" altLang="zh-CN" sz="3000" dirty="0" smtClean="0"/>
              </a:p>
              <a:p>
                <a:pPr marL="514350" indent="-514350">
                  <a:lnSpc>
                    <a:spcPct val="150000"/>
                  </a:lnSpc>
                  <a:buAutoNum type="arabicPeriod"/>
                </a:pPr>
                <a:r>
                  <a:rPr lang="en-US" altLang="zh-CN" sz="3000" dirty="0" smtClean="0"/>
                  <a:t>x = t</a:t>
                </a:r>
                <a:r>
                  <a:rPr lang="zh-CN" altLang="en-US" sz="3000" dirty="0" smtClean="0"/>
                  <a:t>，</a:t>
                </a:r>
                <a:r>
                  <a:rPr lang="en-US" altLang="zh-CN" sz="3000" dirty="0" err="1" smtClean="0"/>
                  <a:t>goto</a:t>
                </a:r>
                <a:r>
                  <a:rPr lang="en-US" altLang="zh-CN" sz="3000" dirty="0" smtClean="0"/>
                  <a:t> 1</a:t>
                </a:r>
              </a:p>
              <a:p>
                <a:r>
                  <a:rPr lang="en-US" altLang="zh-CN" dirty="0" smtClean="0"/>
                  <a:t/>
                </a:r>
                <a:br>
                  <a:rPr lang="en-US" altLang="zh-CN" dirty="0" smtClean="0"/>
                </a:br>
                <a:endParaRPr lang="en-US" dirty="0"/>
              </a:p>
            </p:txBody>
          </p:sp>
        </mc:Choice>
        <mc:Fallback xmlns="">
          <p:sp>
            <p:nvSpPr>
              <p:cNvPr id="6" name="标题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7851" y="1957835"/>
                <a:ext cx="6800850" cy="3776215"/>
              </a:xfrm>
              <a:prstGeom prst="rect">
                <a:avLst/>
              </a:prstGeom>
              <a:blipFill>
                <a:blip r:embed="rId2"/>
                <a:stretch>
                  <a:fillRect l="-1882" t="-11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70183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5907024" y="349624"/>
            <a:ext cx="5872599" cy="1954664"/>
          </a:xfrm>
        </p:spPr>
        <p:txBody>
          <a:bodyPr>
            <a:normAutofit/>
          </a:bodyPr>
          <a:lstStyle/>
          <a:p>
            <a:r>
              <a:rPr lang="zh-CN" altLang="en-US" dirty="0"/>
              <a:t>牛顿法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zh-CN" altLang="en-US" sz="3100" dirty="0" smtClean="0"/>
              <a:t>无约束凸优化的二阶方法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标题 1"/>
              <p:cNvSpPr txBox="1">
                <a:spLocks/>
              </p:cNvSpPr>
              <p:nvPr/>
            </p:nvSpPr>
            <p:spPr>
              <a:xfrm>
                <a:off x="5638801" y="1957835"/>
                <a:ext cx="6800850" cy="3776215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 fontScale="92500" lnSpcReduction="10000"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zh-CN" altLang="en-US" sz="3000" dirty="0" smtClean="0"/>
                  <a:t>              牛顿法解方程</a:t>
                </a:r>
                <a:r>
                  <a:rPr lang="en-US" altLang="zh-CN" sz="3000" dirty="0" smtClean="0"/>
                  <a:t>f(x) = 0</a:t>
                </a:r>
              </a:p>
              <a:p>
                <a:pPr marL="514350" indent="-514350">
                  <a:lnSpc>
                    <a:spcPct val="150000"/>
                  </a:lnSpc>
                  <a:buAutoNum type="arabicPeriod"/>
                </a:pPr>
                <a:r>
                  <a:rPr lang="zh-CN" altLang="en-US" sz="3000" dirty="0" smtClean="0"/>
                  <a:t>过</a:t>
                </a:r>
                <a:r>
                  <a:rPr lang="en-US" altLang="zh-CN" sz="3000" dirty="0" smtClean="0"/>
                  <a:t>(x, f(x))</a:t>
                </a:r>
                <a:r>
                  <a:rPr lang="zh-CN" altLang="en-US" sz="3000" dirty="0" smtClean="0"/>
                  <a:t>做</a:t>
                </a:r>
                <a:r>
                  <a:rPr lang="en-US" altLang="zh-CN" sz="3000" dirty="0" smtClean="0"/>
                  <a:t>f(x)</a:t>
                </a:r>
                <a:r>
                  <a:rPr lang="zh-CN" altLang="en-US" sz="3000" dirty="0" smtClean="0"/>
                  <a:t>的切线，斜率是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3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sz="3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3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3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3000" dirty="0" smtClean="0"/>
              </a:p>
              <a:p>
                <a:pPr marL="514350" indent="-514350">
                  <a:lnSpc>
                    <a:spcPct val="150000"/>
                  </a:lnSpc>
                  <a:buAutoNum type="arabicPeriod"/>
                </a:pPr>
                <a:r>
                  <a:rPr lang="zh-CN" altLang="en-US" sz="3000" dirty="0" smtClean="0"/>
                  <a:t>切线与</a:t>
                </a:r>
                <a:r>
                  <a:rPr lang="en-US" altLang="zh-CN" sz="3000" dirty="0" smtClean="0"/>
                  <a:t>x</a:t>
                </a:r>
                <a:r>
                  <a:rPr lang="zh-CN" altLang="en-US" sz="3000" dirty="0" smtClean="0"/>
                  <a:t>轴相交在</a:t>
                </a:r>
                <a:r>
                  <a:rPr lang="en-US" altLang="zh-CN" sz="3000" dirty="0" smtClean="0"/>
                  <a:t>t = x -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3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sSup>
                          <m:sSupPr>
                            <m:ctrlPr>
                              <a:rPr lang="en-US" altLang="zh-CN" sz="3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30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p>
                            <m:r>
                              <a:rPr lang="en-US" altLang="zh-CN" sz="300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altLang="zh-CN" sz="30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30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3000" i="1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altLang="zh-CN" sz="3000" dirty="0"/>
                          <m:t> </m:t>
                        </m:r>
                      </m:den>
                    </m:f>
                  </m:oMath>
                </a14:m>
                <a:r>
                  <a:rPr lang="zh-CN" altLang="en-US" sz="3000" dirty="0" smtClean="0"/>
                  <a:t>处</a:t>
                </a:r>
                <a:endParaRPr lang="en-US" altLang="zh-CN" sz="3000" dirty="0" smtClean="0"/>
              </a:p>
              <a:p>
                <a:pPr marL="514350" indent="-514350">
                  <a:lnSpc>
                    <a:spcPct val="150000"/>
                  </a:lnSpc>
                  <a:buAutoNum type="arabicPeriod"/>
                </a:pPr>
                <a:r>
                  <a:rPr lang="en-US" altLang="zh-CN" sz="3000" dirty="0" smtClean="0"/>
                  <a:t>x = t</a:t>
                </a:r>
                <a:r>
                  <a:rPr lang="zh-CN" altLang="en-US" sz="3000" dirty="0" smtClean="0"/>
                  <a:t>，</a:t>
                </a:r>
                <a:r>
                  <a:rPr lang="en-US" altLang="zh-CN" sz="3000" dirty="0" err="1" smtClean="0"/>
                  <a:t>goto</a:t>
                </a:r>
                <a:r>
                  <a:rPr lang="en-US" altLang="zh-CN" sz="3000" dirty="0" smtClean="0"/>
                  <a:t> 1</a:t>
                </a:r>
              </a:p>
              <a:p>
                <a:r>
                  <a:rPr lang="en-US" altLang="zh-CN" dirty="0" smtClean="0"/>
                  <a:t/>
                </a:r>
                <a:br>
                  <a:rPr lang="en-US" altLang="zh-CN" dirty="0" smtClean="0"/>
                </a:br>
                <a:endParaRPr lang="en-US" dirty="0"/>
              </a:p>
            </p:txBody>
          </p:sp>
        </mc:Choice>
        <mc:Fallback xmlns="">
          <p:sp>
            <p:nvSpPr>
              <p:cNvPr id="6" name="标题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8801" y="1957835"/>
                <a:ext cx="6800850" cy="3776215"/>
              </a:xfrm>
              <a:prstGeom prst="rect">
                <a:avLst/>
              </a:prstGeom>
              <a:blipFill>
                <a:blip r:embed="rId2"/>
                <a:stretch>
                  <a:fillRect l="-1882" t="-11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3712" y="1466850"/>
            <a:ext cx="5892800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363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5907024" y="349624"/>
            <a:ext cx="5872599" cy="1954664"/>
          </a:xfrm>
        </p:spPr>
        <p:txBody>
          <a:bodyPr>
            <a:normAutofit/>
          </a:bodyPr>
          <a:lstStyle/>
          <a:p>
            <a:r>
              <a:rPr lang="zh-CN" altLang="en-US" dirty="0"/>
              <a:t>牛顿法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zh-CN" altLang="en-US" sz="3100" dirty="0" smtClean="0"/>
              <a:t>无约束凸优化的二阶方法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标题 1"/>
              <p:cNvSpPr txBox="1">
                <a:spLocks/>
              </p:cNvSpPr>
              <p:nvPr/>
            </p:nvSpPr>
            <p:spPr>
              <a:xfrm>
                <a:off x="38100" y="2304288"/>
                <a:ext cx="9086849" cy="3776215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zh-CN" altLang="en-US" sz="3000" dirty="0" smtClean="0"/>
                  <a:t> 牛顿法求</a:t>
                </a:r>
                <a:r>
                  <a:rPr lang="en-US" altLang="zh-CN" sz="3000" dirty="0" err="1" smtClean="0"/>
                  <a:t>obj</a:t>
                </a:r>
                <a:r>
                  <a:rPr lang="en-US" altLang="zh-CN" sz="3000" dirty="0" smtClean="0"/>
                  <a:t>(w)</a:t>
                </a:r>
                <a:r>
                  <a:rPr lang="zh-CN" altLang="en-US" sz="3000" dirty="0" smtClean="0"/>
                  <a:t>的最小值，等同于解方程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3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30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m:rPr>
                            <m:sty m:val="p"/>
                          </m:rPr>
                          <a:rPr lang="en-US" altLang="zh-CN" sz="3000" i="1">
                            <a:latin typeface="Cambria Math" panose="02040503050406030204" pitchFamily="18" charset="0"/>
                          </a:rPr>
                          <m:t>obj</m:t>
                        </m:r>
                      </m:num>
                      <m:den>
                        <m:r>
                          <a:rPr lang="en-US" altLang="zh-CN" sz="3000" i="1">
                            <a:latin typeface="Cambria Math" panose="02040503050406030204" pitchFamily="18" charset="0"/>
                          </a:rPr>
                          <m:t>𝑑𝑤</m:t>
                        </m:r>
                      </m:den>
                    </m:f>
                  </m:oMath>
                </a14:m>
                <a:r>
                  <a:rPr lang="en-US" altLang="zh-CN" sz="3000" dirty="0" smtClean="0"/>
                  <a:t>=0</a:t>
                </a:r>
              </a:p>
              <a:p>
                <a:endParaRPr lang="en-US" altLang="zh-CN" sz="3000" dirty="0" smtClean="0"/>
              </a:p>
              <a:p>
                <a:r>
                  <a:rPr lang="en-US" altLang="zh-CN" sz="3000" dirty="0" smtClean="0"/>
                  <a:t>w = w -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3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>
                          <m:fPr>
                            <m:ctrlPr>
                              <a:rPr lang="en-US" altLang="zh-CN" sz="3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30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m:rPr>
                                <m:sty m:val="p"/>
                              </m:rPr>
                              <a:rPr lang="en-US" altLang="zh-CN" sz="3000" i="1">
                                <a:latin typeface="Cambria Math" panose="02040503050406030204" pitchFamily="18" charset="0"/>
                              </a:rPr>
                              <m:t>obj</m:t>
                            </m:r>
                          </m:num>
                          <m:den>
                            <m:r>
                              <a:rPr lang="en-US" altLang="zh-CN" sz="3000" i="1">
                                <a:latin typeface="Cambria Math" panose="02040503050406030204" pitchFamily="18" charset="0"/>
                              </a:rPr>
                              <m:t>𝑑𝑤</m:t>
                            </m:r>
                          </m:den>
                        </m:f>
                      </m:num>
                      <m:den>
                        <m: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  <m:t>         </m:t>
                        </m:r>
                        <m:f>
                          <m:fPr>
                            <m:ctrlPr>
                              <a:rPr lang="en-US" altLang="zh-CN" sz="3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altLang="zh-CN" sz="300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p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m:rPr>
                                <m:sty m:val="p"/>
                              </m:rPr>
                              <a:rPr lang="en-US" altLang="zh-CN" sz="3000" i="1">
                                <a:latin typeface="Cambria Math" panose="02040503050406030204" pitchFamily="18" charset="0"/>
                              </a:rPr>
                              <m:t>obj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altLang="zh-CN" sz="300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p>
                                <m:r>
                                  <a:rPr lang="en-US" altLang="zh-CN" sz="3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zh-CN" sz="30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den>
                        </m:f>
                        <m:r>
                          <a:rPr lang="en-US" altLang="zh-CN" sz="3000" b="0" i="1" smtClean="0">
                            <a:latin typeface="Cambria Math" panose="02040503050406030204" pitchFamily="18" charset="0"/>
                          </a:rPr>
                          <m:t>          </m:t>
                        </m:r>
                      </m:den>
                    </m:f>
                  </m:oMath>
                </a14:m>
                <a:endParaRPr lang="en-US" altLang="zh-CN" sz="3000" dirty="0" smtClean="0"/>
              </a:p>
              <a:p>
                <a:endParaRPr lang="en-US" altLang="zh-CN" sz="3000" dirty="0" smtClean="0"/>
              </a:p>
              <a:p>
                <a:r>
                  <a:rPr lang="en-US" altLang="zh-CN" dirty="0" smtClean="0"/>
                  <a:t/>
                </a:r>
                <a:br>
                  <a:rPr lang="en-US" altLang="zh-CN" dirty="0" smtClean="0"/>
                </a:br>
                <a:endParaRPr lang="en-US" dirty="0"/>
              </a:p>
            </p:txBody>
          </p:sp>
        </mc:Choice>
        <mc:Fallback xmlns="">
          <p:sp>
            <p:nvSpPr>
              <p:cNvPr id="6" name="标题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" y="2304288"/>
                <a:ext cx="9086849" cy="3776215"/>
              </a:xfrm>
              <a:prstGeom prst="rect">
                <a:avLst/>
              </a:prstGeom>
              <a:blipFill>
                <a:blip r:embed="rId2"/>
                <a:stretch>
                  <a:fillRect l="-15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99681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5907024" y="349624"/>
            <a:ext cx="5872599" cy="1954664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随机梯度下降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zh-CN" altLang="en-US" sz="3100" dirty="0" smtClean="0"/>
              <a:t>大规模数据上常用方法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endParaRPr lang="en-US" dirty="0"/>
          </a:p>
        </p:txBody>
      </p:sp>
      <p:sp>
        <p:nvSpPr>
          <p:cNvPr id="6" name="标题 1"/>
          <p:cNvSpPr txBox="1">
            <a:spLocks/>
          </p:cNvSpPr>
          <p:nvPr/>
        </p:nvSpPr>
        <p:spPr>
          <a:xfrm>
            <a:off x="914400" y="2304288"/>
            <a:ext cx="11068050" cy="37762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 smtClean="0"/>
              <a:t>目前为止，梯度是基于全部数据进行计算，进行参数更新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随机梯度下降，基于部分数据进行梯度计算，进行参数更新</a:t>
            </a:r>
            <a:endParaRPr lang="en-US" altLang="zh-CN" dirty="0" smtClean="0"/>
          </a:p>
          <a:p>
            <a:r>
              <a:rPr lang="en-US" altLang="zh-CN" dirty="0" smtClean="0"/>
              <a:t>	</a:t>
            </a:r>
          </a:p>
          <a:p>
            <a:r>
              <a:rPr lang="zh-CN" altLang="en-US" dirty="0" smtClean="0"/>
              <a:t>适用于大规模问题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6680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02977" y="3417608"/>
            <a:ext cx="10515600" cy="1325563"/>
          </a:xfrm>
        </p:spPr>
        <p:txBody>
          <a:bodyPr/>
          <a:lstStyle/>
          <a:p>
            <a:r>
              <a:rPr lang="zh-CN" altLang="en-US" dirty="0"/>
              <a:t>逻辑</a:t>
            </a:r>
            <a:r>
              <a:rPr lang="zh-CN" altLang="en-US" dirty="0" smtClean="0"/>
              <a:t>回归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739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6521824" y="0"/>
            <a:ext cx="5108201" cy="1049739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数据：特征</a:t>
            </a:r>
            <a:r>
              <a:rPr lang="en-US" altLang="zh-CN" dirty="0" smtClean="0"/>
              <a:t>+</a:t>
            </a:r>
            <a:r>
              <a:rPr lang="zh-CN" altLang="en-US" dirty="0" smtClean="0"/>
              <a:t>标签</a:t>
            </a:r>
            <a:endParaRPr 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318" y="762001"/>
            <a:ext cx="5829732" cy="567264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1610" y="1752875"/>
            <a:ext cx="4586588" cy="4125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191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9131674" y="0"/>
            <a:ext cx="5108201" cy="1049739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模型</a:t>
            </a:r>
            <a:endParaRPr 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433" y="304800"/>
            <a:ext cx="5779168" cy="50292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2723" y="3733800"/>
            <a:ext cx="4678529" cy="31242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646" y="5600641"/>
            <a:ext cx="4965955" cy="1143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809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9131674" y="0"/>
            <a:ext cx="5108201" cy="1049739"/>
          </a:xfrm>
        </p:spPr>
        <p:txBody>
          <a:bodyPr>
            <a:normAutofit/>
          </a:bodyPr>
          <a:lstStyle/>
          <a:p>
            <a:r>
              <a:rPr lang="zh-CN" altLang="en-US" dirty="0"/>
              <a:t>目标</a:t>
            </a:r>
            <a:endParaRPr 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547" y="4821639"/>
            <a:ext cx="11798906" cy="191779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8865" y="1247549"/>
            <a:ext cx="4586588" cy="4125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917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 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Machine learning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Definition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Concepts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Evaluation metrics</a:t>
            </a:r>
          </a:p>
          <a:p>
            <a:endParaRPr lang="en-US" dirty="0"/>
          </a:p>
          <a:p>
            <a:r>
              <a:rPr lang="en-US" dirty="0" smtClean="0"/>
              <a:t>Supervised learning framework</a:t>
            </a:r>
          </a:p>
          <a:p>
            <a:endParaRPr lang="en-US" dirty="0"/>
          </a:p>
          <a:p>
            <a:pPr lvl="1"/>
            <a:r>
              <a:rPr lang="en-US" dirty="0" smtClean="0"/>
              <a:t>Wine classification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7475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9131675" y="0"/>
            <a:ext cx="2774576" cy="1049739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优化器</a:t>
            </a:r>
            <a:endParaRPr 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543" y="1716347"/>
            <a:ext cx="6925051" cy="4155031"/>
          </a:xfrm>
          <a:prstGeom prst="rect">
            <a:avLst/>
          </a:prstGeom>
        </p:spPr>
      </p:pic>
      <p:sp>
        <p:nvSpPr>
          <p:cNvPr id="6" name="标题 1"/>
          <p:cNvSpPr txBox="1">
            <a:spLocks/>
          </p:cNvSpPr>
          <p:nvPr/>
        </p:nvSpPr>
        <p:spPr>
          <a:xfrm>
            <a:off x="271542" y="333304"/>
            <a:ext cx="5995907" cy="1049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算</a:t>
            </a:r>
            <a:r>
              <a:rPr lang="zh-CN" altLang="en-US" dirty="0" smtClean="0"/>
              <a:t>出梯度，优化起来</a:t>
            </a:r>
            <a:endParaRPr 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9579" y="1383043"/>
            <a:ext cx="4586588" cy="4125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626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02977" y="3417608"/>
            <a:ext cx="10515600" cy="1325563"/>
          </a:xfrm>
        </p:spPr>
        <p:txBody>
          <a:bodyPr/>
          <a:lstStyle/>
          <a:p>
            <a:r>
              <a:rPr lang="zh-CN" altLang="en-US" dirty="0" smtClean="0"/>
              <a:t>多分类问题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6524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图片 3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2" t="12358"/>
          <a:stretch/>
        </p:blipFill>
        <p:spPr>
          <a:xfrm>
            <a:off x="4221480" y="4408170"/>
            <a:ext cx="638185" cy="567689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836" b="3809"/>
          <a:stretch/>
        </p:blipFill>
        <p:spPr>
          <a:xfrm>
            <a:off x="3244358" y="4478397"/>
            <a:ext cx="573093" cy="513109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4944" y="4398010"/>
            <a:ext cx="546128" cy="533427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3154680" y="4956810"/>
            <a:ext cx="807720" cy="5029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矩形 4"/>
          <p:cNvSpPr/>
          <p:nvPr/>
        </p:nvSpPr>
        <p:spPr>
          <a:xfrm>
            <a:off x="4465320" y="4956810"/>
            <a:ext cx="807720" cy="5029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矩形 5"/>
          <p:cNvSpPr/>
          <p:nvPr/>
        </p:nvSpPr>
        <p:spPr>
          <a:xfrm>
            <a:off x="5775960" y="4956810"/>
            <a:ext cx="807720" cy="5029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矩形 6"/>
          <p:cNvSpPr/>
          <p:nvPr/>
        </p:nvSpPr>
        <p:spPr>
          <a:xfrm>
            <a:off x="1844040" y="4956810"/>
            <a:ext cx="807720" cy="5029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矩形 7"/>
          <p:cNvSpPr/>
          <p:nvPr/>
        </p:nvSpPr>
        <p:spPr>
          <a:xfrm>
            <a:off x="4676206" y="3204729"/>
            <a:ext cx="807720" cy="5029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8361" y="6018530"/>
            <a:ext cx="342918" cy="520727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492" b="7447"/>
          <a:stretch/>
        </p:blipFill>
        <p:spPr>
          <a:xfrm>
            <a:off x="4603734" y="6082030"/>
            <a:ext cx="532146" cy="505460"/>
          </a:xfrm>
          <a:prstGeom prst="rect">
            <a:avLst/>
          </a:prstGeom>
        </p:spPr>
      </p:pic>
      <p:cxnSp>
        <p:nvCxnSpPr>
          <p:cNvPr id="13" name="直接箭头连接符 12"/>
          <p:cNvCxnSpPr>
            <a:stCxn id="11" idx="0"/>
            <a:endCxn id="5" idx="2"/>
          </p:cNvCxnSpPr>
          <p:nvPr/>
        </p:nvCxnSpPr>
        <p:spPr>
          <a:xfrm flipH="1" flipV="1">
            <a:off x="4869180" y="5459730"/>
            <a:ext cx="627" cy="622300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/>
          <p:nvPr/>
        </p:nvCxnSpPr>
        <p:spPr>
          <a:xfrm flipV="1">
            <a:off x="6141720" y="5459730"/>
            <a:ext cx="0" cy="622300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>
            <a:stCxn id="5" idx="0"/>
            <a:endCxn id="8" idx="2"/>
          </p:cNvCxnSpPr>
          <p:nvPr/>
        </p:nvCxnSpPr>
        <p:spPr>
          <a:xfrm flipV="1">
            <a:off x="4869180" y="3707649"/>
            <a:ext cx="210886" cy="1249161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>
            <a:stCxn id="6" idx="0"/>
            <a:endCxn id="8" idx="2"/>
          </p:cNvCxnSpPr>
          <p:nvPr/>
        </p:nvCxnSpPr>
        <p:spPr>
          <a:xfrm flipH="1" flipV="1">
            <a:off x="5080066" y="3707649"/>
            <a:ext cx="1099754" cy="1249161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图片 2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3778" y="4380212"/>
            <a:ext cx="571529" cy="546128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017" y="6062966"/>
            <a:ext cx="495325" cy="584230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6566" y="6068071"/>
            <a:ext cx="584230" cy="558829"/>
          </a:xfrm>
          <a:prstGeom prst="rect">
            <a:avLst/>
          </a:prstGeom>
        </p:spPr>
      </p:pic>
      <p:cxnSp>
        <p:nvCxnSpPr>
          <p:cNvPr id="25" name="直接箭头连接符 24"/>
          <p:cNvCxnSpPr/>
          <p:nvPr/>
        </p:nvCxnSpPr>
        <p:spPr>
          <a:xfrm flipV="1">
            <a:off x="3558540" y="5459730"/>
            <a:ext cx="0" cy="622300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/>
          <p:nvPr/>
        </p:nvCxnSpPr>
        <p:spPr>
          <a:xfrm flipV="1">
            <a:off x="2247900" y="5481320"/>
            <a:ext cx="0" cy="622300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图片 2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60435" y="2774912"/>
            <a:ext cx="1879697" cy="1422473"/>
          </a:xfrm>
          <a:prstGeom prst="rect">
            <a:avLst/>
          </a:prstGeom>
        </p:spPr>
      </p:pic>
      <p:cxnSp>
        <p:nvCxnSpPr>
          <p:cNvPr id="28" name="直接箭头连接符 27"/>
          <p:cNvCxnSpPr>
            <a:stCxn id="4" idx="0"/>
            <a:endCxn id="8" idx="2"/>
          </p:cNvCxnSpPr>
          <p:nvPr/>
        </p:nvCxnSpPr>
        <p:spPr>
          <a:xfrm flipV="1">
            <a:off x="3558540" y="3707649"/>
            <a:ext cx="1521526" cy="1249161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/>
          <p:cNvCxnSpPr>
            <a:stCxn id="7" idx="0"/>
            <a:endCxn id="8" idx="2"/>
          </p:cNvCxnSpPr>
          <p:nvPr/>
        </p:nvCxnSpPr>
        <p:spPr>
          <a:xfrm flipV="1">
            <a:off x="2247900" y="3707649"/>
            <a:ext cx="2832166" cy="1249161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箭头连接符 36"/>
          <p:cNvCxnSpPr>
            <a:stCxn id="6" idx="0"/>
            <a:endCxn id="38" idx="2"/>
          </p:cNvCxnSpPr>
          <p:nvPr/>
        </p:nvCxnSpPr>
        <p:spPr>
          <a:xfrm flipH="1" flipV="1">
            <a:off x="2983989" y="3737607"/>
            <a:ext cx="3195831" cy="1219203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矩形 37"/>
          <p:cNvSpPr/>
          <p:nvPr/>
        </p:nvSpPr>
        <p:spPr>
          <a:xfrm>
            <a:off x="2580129" y="3234687"/>
            <a:ext cx="807720" cy="5029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直接箭头连接符 40"/>
          <p:cNvCxnSpPr>
            <a:endCxn id="38" idx="2"/>
          </p:cNvCxnSpPr>
          <p:nvPr/>
        </p:nvCxnSpPr>
        <p:spPr>
          <a:xfrm flipH="1" flipV="1">
            <a:off x="2983989" y="3737607"/>
            <a:ext cx="1847095" cy="1193830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箭头连接符 43"/>
          <p:cNvCxnSpPr>
            <a:stCxn id="32" idx="2"/>
            <a:endCxn id="38" idx="2"/>
          </p:cNvCxnSpPr>
          <p:nvPr/>
        </p:nvCxnSpPr>
        <p:spPr>
          <a:xfrm flipH="1" flipV="1">
            <a:off x="2983989" y="3737607"/>
            <a:ext cx="546916" cy="1253899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箭头连接符 46"/>
          <p:cNvCxnSpPr>
            <a:stCxn id="7" idx="0"/>
            <a:endCxn id="38" idx="2"/>
          </p:cNvCxnSpPr>
          <p:nvPr/>
        </p:nvCxnSpPr>
        <p:spPr>
          <a:xfrm flipV="1">
            <a:off x="2247900" y="3737607"/>
            <a:ext cx="736089" cy="1219203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9143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3.33333E-6 L -0.4237 -3.33333E-6 " pathEditMode="relative" rAng="0" ptsTypes="AA">
                                      <p:cBhvr>
                                        <p:cTn id="26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18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38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2568888" y="3985252"/>
            <a:ext cx="807720" cy="5029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矩形 7"/>
          <p:cNvSpPr/>
          <p:nvPr/>
        </p:nvSpPr>
        <p:spPr>
          <a:xfrm>
            <a:off x="3879528" y="3985252"/>
            <a:ext cx="807720" cy="5029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矩形 8"/>
          <p:cNvSpPr/>
          <p:nvPr/>
        </p:nvSpPr>
        <p:spPr>
          <a:xfrm>
            <a:off x="5190168" y="3985252"/>
            <a:ext cx="807720" cy="5029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矩形 9"/>
          <p:cNvSpPr/>
          <p:nvPr/>
        </p:nvSpPr>
        <p:spPr>
          <a:xfrm>
            <a:off x="1258248" y="3985252"/>
            <a:ext cx="807720" cy="5029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矩形 10"/>
          <p:cNvSpPr/>
          <p:nvPr/>
        </p:nvSpPr>
        <p:spPr>
          <a:xfrm>
            <a:off x="4090414" y="2233171"/>
            <a:ext cx="807720" cy="5029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2569" y="5046972"/>
            <a:ext cx="342918" cy="520727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492" b="7447"/>
          <a:stretch/>
        </p:blipFill>
        <p:spPr>
          <a:xfrm>
            <a:off x="4017942" y="5110472"/>
            <a:ext cx="532146" cy="505460"/>
          </a:xfrm>
          <a:prstGeom prst="rect">
            <a:avLst/>
          </a:prstGeom>
        </p:spPr>
      </p:pic>
      <p:cxnSp>
        <p:nvCxnSpPr>
          <p:cNvPr id="14" name="直接箭头连接符 13"/>
          <p:cNvCxnSpPr>
            <a:stCxn id="13" idx="0"/>
            <a:endCxn id="8" idx="2"/>
          </p:cNvCxnSpPr>
          <p:nvPr/>
        </p:nvCxnSpPr>
        <p:spPr>
          <a:xfrm flipH="1" flipV="1">
            <a:off x="4283388" y="4488172"/>
            <a:ext cx="627" cy="622300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/>
          <p:nvPr/>
        </p:nvCxnSpPr>
        <p:spPr>
          <a:xfrm flipV="1">
            <a:off x="5555928" y="4488172"/>
            <a:ext cx="0" cy="622300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>
            <a:stCxn id="8" idx="0"/>
            <a:endCxn id="11" idx="2"/>
          </p:cNvCxnSpPr>
          <p:nvPr/>
        </p:nvCxnSpPr>
        <p:spPr>
          <a:xfrm flipV="1">
            <a:off x="4283388" y="2736091"/>
            <a:ext cx="210886" cy="1249161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>
            <a:stCxn id="9" idx="0"/>
            <a:endCxn id="11" idx="2"/>
          </p:cNvCxnSpPr>
          <p:nvPr/>
        </p:nvCxnSpPr>
        <p:spPr>
          <a:xfrm flipH="1" flipV="1">
            <a:off x="4494274" y="2736091"/>
            <a:ext cx="1099754" cy="1249161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225" y="5091408"/>
            <a:ext cx="495325" cy="584230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0774" y="5096513"/>
            <a:ext cx="584230" cy="558829"/>
          </a:xfrm>
          <a:prstGeom prst="rect">
            <a:avLst/>
          </a:prstGeom>
        </p:spPr>
      </p:pic>
      <p:cxnSp>
        <p:nvCxnSpPr>
          <p:cNvPr id="21" name="直接箭头连接符 20"/>
          <p:cNvCxnSpPr/>
          <p:nvPr/>
        </p:nvCxnSpPr>
        <p:spPr>
          <a:xfrm flipV="1">
            <a:off x="2972748" y="4488172"/>
            <a:ext cx="0" cy="622300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/>
          <p:nvPr/>
        </p:nvCxnSpPr>
        <p:spPr>
          <a:xfrm flipV="1">
            <a:off x="1662108" y="4509762"/>
            <a:ext cx="0" cy="622300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>
            <a:stCxn id="7" idx="0"/>
            <a:endCxn id="11" idx="2"/>
          </p:cNvCxnSpPr>
          <p:nvPr/>
        </p:nvCxnSpPr>
        <p:spPr>
          <a:xfrm flipV="1">
            <a:off x="2972748" y="2736091"/>
            <a:ext cx="1521526" cy="1249161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/>
          <p:cNvCxnSpPr>
            <a:stCxn id="10" idx="0"/>
            <a:endCxn id="11" idx="2"/>
          </p:cNvCxnSpPr>
          <p:nvPr/>
        </p:nvCxnSpPr>
        <p:spPr>
          <a:xfrm flipV="1">
            <a:off x="1662108" y="2736091"/>
            <a:ext cx="2832166" cy="1249161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>
            <a:stCxn id="9" idx="0"/>
            <a:endCxn id="26" idx="2"/>
          </p:cNvCxnSpPr>
          <p:nvPr/>
        </p:nvCxnSpPr>
        <p:spPr>
          <a:xfrm flipH="1" flipV="1">
            <a:off x="2398197" y="2766049"/>
            <a:ext cx="3195831" cy="1219203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 25"/>
          <p:cNvSpPr/>
          <p:nvPr/>
        </p:nvSpPr>
        <p:spPr>
          <a:xfrm>
            <a:off x="1994337" y="2263129"/>
            <a:ext cx="807720" cy="5029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直接箭头连接符 26"/>
          <p:cNvCxnSpPr>
            <a:endCxn id="26" idx="2"/>
          </p:cNvCxnSpPr>
          <p:nvPr/>
        </p:nvCxnSpPr>
        <p:spPr>
          <a:xfrm flipH="1" flipV="1">
            <a:off x="2398197" y="2766049"/>
            <a:ext cx="1847095" cy="1193830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/>
          <p:cNvCxnSpPr>
            <a:endCxn id="26" idx="2"/>
          </p:cNvCxnSpPr>
          <p:nvPr/>
        </p:nvCxnSpPr>
        <p:spPr>
          <a:xfrm flipH="1" flipV="1">
            <a:off x="2398197" y="2766049"/>
            <a:ext cx="546916" cy="1253899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>
            <a:stCxn id="10" idx="0"/>
            <a:endCxn id="26" idx="2"/>
          </p:cNvCxnSpPr>
          <p:nvPr/>
        </p:nvCxnSpPr>
        <p:spPr>
          <a:xfrm flipV="1">
            <a:off x="1662108" y="2766049"/>
            <a:ext cx="736089" cy="1219203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图片 29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886" b="49013"/>
          <a:stretch/>
        </p:blipFill>
        <p:spPr>
          <a:xfrm>
            <a:off x="1416038" y="1707043"/>
            <a:ext cx="492139" cy="738225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410" r="11630"/>
          <a:stretch/>
        </p:blipFill>
        <p:spPr>
          <a:xfrm>
            <a:off x="3394520" y="1607055"/>
            <a:ext cx="482615" cy="703530"/>
          </a:xfrm>
          <a:prstGeom prst="rect">
            <a:avLst/>
          </a:prstGeom>
        </p:spPr>
      </p:pic>
      <p:sp>
        <p:nvSpPr>
          <p:cNvPr id="32" name="文本框 31"/>
          <p:cNvSpPr txBox="1"/>
          <p:nvPr/>
        </p:nvSpPr>
        <p:spPr>
          <a:xfrm>
            <a:off x="6198866" y="256332"/>
            <a:ext cx="545973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/>
              <a:t>由两（几）个数字变成</a:t>
            </a:r>
            <a:endParaRPr lang="en-US" altLang="zh-CN" sz="2800" dirty="0" smtClean="0"/>
          </a:p>
          <a:p>
            <a:r>
              <a:rPr lang="zh-CN" altLang="en-US" sz="2800" dirty="0" smtClean="0"/>
              <a:t>在分类上的概率： </a:t>
            </a:r>
            <a:r>
              <a:rPr lang="en-US" altLang="zh-CN" sz="2800" dirty="0" err="1" smtClean="0"/>
              <a:t>softmax</a:t>
            </a:r>
            <a:endParaRPr lang="en-US" sz="2800" dirty="0"/>
          </a:p>
        </p:txBody>
      </p:sp>
      <p:pic>
        <p:nvPicPr>
          <p:cNvPr id="35" name="图片 34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" t="10232"/>
          <a:stretch/>
        </p:blipFill>
        <p:spPr>
          <a:xfrm>
            <a:off x="6329363" y="1228720"/>
            <a:ext cx="5627143" cy="1413720"/>
          </a:xfrm>
          <a:prstGeom prst="rect">
            <a:avLst/>
          </a:prstGeom>
        </p:spPr>
      </p:pic>
      <p:sp>
        <p:nvSpPr>
          <p:cNvPr id="36" name="文本框 35"/>
          <p:cNvSpPr txBox="1"/>
          <p:nvPr/>
        </p:nvSpPr>
        <p:spPr>
          <a:xfrm>
            <a:off x="6198866" y="2799605"/>
            <a:ext cx="54597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/>
              <a:t>实际标签</a:t>
            </a:r>
            <a:endParaRPr lang="en-US" sz="2800" dirty="0"/>
          </a:p>
        </p:txBody>
      </p:sp>
      <p:pic>
        <p:nvPicPr>
          <p:cNvPr id="37" name="图片 3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0117" y="3313369"/>
            <a:ext cx="2959252" cy="685835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351266" y="4466482"/>
            <a:ext cx="54597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距离</a:t>
            </a:r>
            <a:endParaRPr lang="en-US" sz="2800" dirty="0"/>
          </a:p>
        </p:txBody>
      </p:sp>
      <p:pic>
        <p:nvPicPr>
          <p:cNvPr id="39" name="图片 3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8497" y="4928549"/>
            <a:ext cx="5308873" cy="901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624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从数据到模型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数据分布</a:t>
            </a:r>
            <a:endParaRPr lang="en-US" altLang="zh-CN" dirty="0" smtClean="0"/>
          </a:p>
          <a:p>
            <a:r>
              <a:rPr lang="zh-CN" altLang="en-US" dirty="0" smtClean="0"/>
              <a:t>不同标签数量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不同标签数据分布</a:t>
            </a:r>
            <a:endParaRPr lang="en-US" altLang="zh-CN" dirty="0" smtClean="0"/>
          </a:p>
          <a:p>
            <a:pPr lvl="1"/>
            <a:endParaRPr lang="en-US" dirty="0"/>
          </a:p>
          <a:p>
            <a:r>
              <a:rPr lang="zh-CN" altLang="en-US" dirty="0" smtClean="0"/>
              <a:t>数据异常值</a:t>
            </a:r>
            <a:endParaRPr lang="en-US" altLang="zh-CN" dirty="0" smtClean="0"/>
          </a:p>
          <a:p>
            <a:r>
              <a:rPr lang="zh-CN" altLang="en-US" dirty="0" smtClean="0"/>
              <a:t>数据缺失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7683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练习：</a:t>
            </a:r>
            <a:r>
              <a:rPr lang="en-US" altLang="zh-CN" dirty="0" smtClean="0"/>
              <a:t>wine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降维</a:t>
            </a:r>
            <a:endParaRPr lang="en-US" altLang="zh-CN" dirty="0" smtClean="0"/>
          </a:p>
          <a:p>
            <a:r>
              <a:rPr lang="en-US" altLang="zh-CN" dirty="0" err="1" smtClean="0"/>
              <a:t>Kmeans</a:t>
            </a:r>
            <a:endParaRPr lang="en-US" altLang="zh-CN" dirty="0" smtClean="0"/>
          </a:p>
          <a:p>
            <a:r>
              <a:rPr lang="zh-CN" altLang="en-US" dirty="0"/>
              <a:t>分类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3234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实践</a:t>
            </a:r>
            <a:endParaRPr lang="en-US" altLang="zh-CN" dirty="0" smtClean="0"/>
          </a:p>
          <a:p>
            <a:endParaRPr lang="en-US" dirty="0"/>
          </a:p>
          <a:p>
            <a:r>
              <a:rPr lang="zh-CN" altLang="en-US" dirty="0" smtClean="0"/>
              <a:t>注意事项：</a:t>
            </a:r>
            <a:r>
              <a:rPr lang="en-US" altLang="zh-CN" dirty="0" smtClean="0"/>
              <a:t>PCA</a:t>
            </a:r>
            <a:r>
              <a:rPr lang="zh-CN" altLang="en-US" dirty="0" smtClean="0"/>
              <a:t>的数据必须是均值</a:t>
            </a:r>
            <a:r>
              <a:rPr lang="en-US" altLang="zh-CN" dirty="0" smtClean="0"/>
              <a:t>0</a:t>
            </a:r>
            <a:r>
              <a:rPr lang="zh-CN" altLang="en-US" dirty="0" smtClean="0"/>
              <a:t>的数据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9158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K-means</a:t>
            </a:r>
            <a:endParaRPr 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780" y="1231973"/>
            <a:ext cx="8273570" cy="5626027"/>
          </a:xfrm>
        </p:spPr>
      </p:pic>
    </p:spTree>
    <p:extLst>
      <p:ext uri="{BB962C8B-B14F-4D97-AF65-F5344CB8AC3E}">
        <p14:creationId xmlns:p14="http://schemas.microsoft.com/office/powerpoint/2010/main" val="2925741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实践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思考</a:t>
            </a:r>
            <a:endParaRPr lang="en-US" altLang="zh-CN" dirty="0" smtClean="0"/>
          </a:p>
          <a:p>
            <a:endParaRPr lang="en-US" dirty="0"/>
          </a:p>
          <a:p>
            <a:pPr lvl="1"/>
            <a:r>
              <a:rPr lang="zh-CN" altLang="en-US" dirty="0" smtClean="0"/>
              <a:t>类数应该如何确定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1681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实践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分割数据集</a:t>
            </a:r>
            <a:endParaRPr lang="en-US" altLang="zh-CN" dirty="0" smtClean="0"/>
          </a:p>
          <a:p>
            <a:r>
              <a:rPr lang="zh-CN" altLang="en-US" dirty="0" smtClean="0"/>
              <a:t>进行分类学习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5796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157288" y="1371600"/>
            <a:ext cx="10153650" cy="4333875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Machine learning some resources</a:t>
            </a:r>
          </a:p>
          <a:p>
            <a:endParaRPr lang="en-US" altLang="zh-CN" dirty="0" smtClean="0"/>
          </a:p>
          <a:p>
            <a:pPr lvl="1"/>
            <a:r>
              <a:rPr lang="en-US" altLang="zh-CN" sz="2000" dirty="0"/>
              <a:t>Andrew </a:t>
            </a:r>
            <a:r>
              <a:rPr lang="en-US" altLang="zh-CN" sz="2000" dirty="0" smtClean="0"/>
              <a:t>Ng</a:t>
            </a:r>
          </a:p>
          <a:p>
            <a:pPr lvl="2"/>
            <a:endParaRPr lang="en-US" altLang="zh-CN" sz="2000" dirty="0" smtClean="0"/>
          </a:p>
          <a:p>
            <a:pPr lvl="2"/>
            <a:r>
              <a:rPr lang="en-US" altLang="zh-CN" sz="2000" dirty="0" smtClean="0"/>
              <a:t>Machine learning: online course</a:t>
            </a:r>
          </a:p>
          <a:p>
            <a:pPr lvl="2"/>
            <a:endParaRPr lang="en-US" altLang="zh-CN" dirty="0" smtClean="0"/>
          </a:p>
          <a:p>
            <a:pPr lvl="2"/>
            <a:endParaRPr lang="en-US" altLang="zh-CN" dirty="0"/>
          </a:p>
          <a:p>
            <a:pPr lvl="1"/>
            <a:r>
              <a:rPr lang="en-US" altLang="zh-CN" dirty="0" smtClean="0"/>
              <a:t>Francois </a:t>
            </a:r>
            <a:r>
              <a:rPr lang="en-US" altLang="zh-CN" dirty="0" err="1" smtClean="0"/>
              <a:t>Chollet</a:t>
            </a:r>
            <a:endParaRPr lang="en-US" altLang="zh-CN" dirty="0" smtClean="0"/>
          </a:p>
          <a:p>
            <a:pPr lvl="2"/>
            <a:endParaRPr lang="en-US" altLang="zh-CN" dirty="0" smtClean="0"/>
          </a:p>
          <a:p>
            <a:pPr lvl="2"/>
            <a:r>
              <a:rPr lang="en-US" altLang="zh-CN" dirty="0" smtClean="0"/>
              <a:t>Deep learning with python</a:t>
            </a:r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  <a:p>
            <a:pPr lvl="2"/>
            <a:endParaRPr lang="en-US" altLang="zh-CN" dirty="0"/>
          </a:p>
          <a:p>
            <a:pPr lvl="1"/>
            <a:endParaRPr lang="en-US" i="1" dirty="0"/>
          </a:p>
          <a:p>
            <a:pPr lvl="1"/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1116" y="2171700"/>
            <a:ext cx="3615070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784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33450" y="3641725"/>
            <a:ext cx="10515600" cy="1325563"/>
          </a:xfrm>
        </p:spPr>
        <p:txBody>
          <a:bodyPr/>
          <a:lstStyle/>
          <a:p>
            <a:r>
              <a:rPr lang="en-US" altLang="zh-CN" dirty="0" smtClean="0"/>
              <a:t>Thank you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8603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14363" y="1843088"/>
            <a:ext cx="10929938" cy="5214937"/>
          </a:xfrm>
        </p:spPr>
        <p:txBody>
          <a:bodyPr>
            <a:normAutofit/>
          </a:bodyPr>
          <a:lstStyle/>
          <a:p>
            <a:pPr marL="914400" lvl="2" indent="0">
              <a:buNone/>
            </a:pPr>
            <a:endParaRPr lang="en-US" dirty="0" smtClean="0"/>
          </a:p>
          <a:p>
            <a:pPr lvl="1"/>
            <a:r>
              <a:rPr lang="en-US" altLang="zh-CN" dirty="0"/>
              <a:t>A computer program is said to learn from </a:t>
            </a:r>
            <a:r>
              <a:rPr lang="en-US" altLang="zh-CN" dirty="0">
                <a:solidFill>
                  <a:srgbClr val="FF0000"/>
                </a:solidFill>
              </a:rPr>
              <a:t>experience</a:t>
            </a:r>
            <a:r>
              <a:rPr lang="en-US" altLang="zh-CN" dirty="0"/>
              <a:t> </a:t>
            </a:r>
            <a:r>
              <a:rPr lang="en-US" altLang="zh-CN" i="1" dirty="0"/>
              <a:t>E</a:t>
            </a:r>
            <a:r>
              <a:rPr lang="en-US" altLang="zh-CN" dirty="0"/>
              <a:t> with respect to some class of </a:t>
            </a:r>
            <a:r>
              <a:rPr lang="en-US" altLang="zh-CN" dirty="0">
                <a:solidFill>
                  <a:srgbClr val="FF0000"/>
                </a:solidFill>
              </a:rPr>
              <a:t>tasks</a:t>
            </a:r>
            <a:r>
              <a:rPr lang="en-US" altLang="zh-CN" dirty="0"/>
              <a:t> </a:t>
            </a:r>
            <a:r>
              <a:rPr lang="en-US" altLang="zh-CN" i="1" dirty="0"/>
              <a:t>T</a:t>
            </a:r>
            <a:r>
              <a:rPr lang="en-US" altLang="zh-CN" dirty="0"/>
              <a:t> and </a:t>
            </a:r>
            <a:r>
              <a:rPr lang="en-US" altLang="zh-CN" dirty="0" smtClean="0">
                <a:solidFill>
                  <a:srgbClr val="FF0000"/>
                </a:solidFill>
              </a:rPr>
              <a:t>performance measure </a:t>
            </a:r>
            <a:r>
              <a:rPr lang="en-US" altLang="zh-CN" i="1" dirty="0" smtClean="0"/>
              <a:t>P</a:t>
            </a:r>
            <a:r>
              <a:rPr lang="en-US" altLang="zh-CN" dirty="0"/>
              <a:t>, if its performance at tasks in </a:t>
            </a:r>
            <a:r>
              <a:rPr lang="en-US" altLang="zh-CN" i="1" dirty="0"/>
              <a:t>T</a:t>
            </a:r>
            <a:r>
              <a:rPr lang="en-US" altLang="zh-CN" dirty="0"/>
              <a:t>, as measured by </a:t>
            </a:r>
            <a:r>
              <a:rPr lang="en-US" altLang="zh-CN" i="1" dirty="0"/>
              <a:t>P</a:t>
            </a:r>
            <a:r>
              <a:rPr lang="en-US" altLang="zh-CN" dirty="0"/>
              <a:t>, improves with </a:t>
            </a:r>
            <a:r>
              <a:rPr lang="en-US" altLang="zh-CN" dirty="0" smtClean="0"/>
              <a:t>experience </a:t>
            </a:r>
            <a:r>
              <a:rPr lang="en-US" altLang="zh-CN" i="1" dirty="0" smtClean="0"/>
              <a:t>E</a:t>
            </a:r>
            <a:r>
              <a:rPr lang="en-US" altLang="zh-CN" dirty="0" smtClean="0"/>
              <a:t> </a:t>
            </a:r>
            <a:r>
              <a:rPr lang="zh-CN" altLang="en-US" dirty="0" smtClean="0"/>
              <a:t> </a:t>
            </a:r>
            <a:r>
              <a:rPr lang="en-US" altLang="zh-CN" dirty="0" smtClean="0"/>
              <a:t>-- </a:t>
            </a:r>
            <a:r>
              <a:rPr lang="en-US" dirty="0" smtClean="0"/>
              <a:t>Tom Mitchell</a:t>
            </a:r>
          </a:p>
          <a:p>
            <a:pPr marL="384048" lvl="2" indent="0">
              <a:buNone/>
            </a:pPr>
            <a:endParaRPr lang="en-US" sz="1800" dirty="0" smtClean="0"/>
          </a:p>
          <a:p>
            <a:pPr lvl="2"/>
            <a:r>
              <a:rPr lang="en-US" sz="1800" dirty="0" smtClean="0"/>
              <a:t>From experience (historical records) find principles, and do better</a:t>
            </a:r>
          </a:p>
          <a:p>
            <a:pPr lvl="1"/>
            <a:endParaRPr lang="en-US" dirty="0" smtClean="0"/>
          </a:p>
          <a:p>
            <a:pPr lvl="1"/>
            <a:r>
              <a:rPr lang="en-US" altLang="zh-CN" dirty="0"/>
              <a:t>Machine learning is the science of getting computers to act without being explicitly programmed</a:t>
            </a:r>
            <a:r>
              <a:rPr lang="zh-CN" altLang="en-US" dirty="0" smtClean="0"/>
              <a:t> </a:t>
            </a:r>
            <a:r>
              <a:rPr lang="en-US" altLang="zh-CN" dirty="0"/>
              <a:t>-- Arthur </a:t>
            </a:r>
            <a:r>
              <a:rPr lang="en-US" altLang="zh-CN" dirty="0" smtClean="0"/>
              <a:t>Samuel</a:t>
            </a:r>
          </a:p>
          <a:p>
            <a:pPr lvl="1"/>
            <a:endParaRPr lang="en-US" altLang="zh-CN" dirty="0"/>
          </a:p>
          <a:p>
            <a:pPr lvl="2"/>
            <a:r>
              <a:rPr lang="en-US" altLang="zh-CN" sz="1800" dirty="0" smtClean="0"/>
              <a:t>Solve the problem by patterns discovered from data </a:t>
            </a:r>
            <a:endParaRPr lang="en-US" altLang="zh-CN" sz="1800" b="1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2" name="矩形 1"/>
          <p:cNvSpPr/>
          <p:nvPr/>
        </p:nvSpPr>
        <p:spPr>
          <a:xfrm>
            <a:off x="1053494" y="672584"/>
            <a:ext cx="265431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800" dirty="0" smtClean="0"/>
              <a:t>Definition</a:t>
            </a:r>
            <a:endParaRPr lang="en-US" altLang="zh-CN" sz="4800" dirty="0"/>
          </a:p>
        </p:txBody>
      </p:sp>
    </p:spTree>
    <p:extLst>
      <p:ext uri="{BB962C8B-B14F-4D97-AF65-F5344CB8AC3E}">
        <p14:creationId xmlns:p14="http://schemas.microsoft.com/office/powerpoint/2010/main" val="3661420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800975" y="1305233"/>
            <a:ext cx="4391025" cy="104973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Supervised learning</a:t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5" name="矩形 4"/>
          <p:cNvSpPr/>
          <p:nvPr/>
        </p:nvSpPr>
        <p:spPr>
          <a:xfrm>
            <a:off x="1825586" y="1049739"/>
            <a:ext cx="1250576" cy="5109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Data</a:t>
            </a:r>
          </a:p>
        </p:txBody>
      </p:sp>
      <p:sp>
        <p:nvSpPr>
          <p:cNvPr id="6" name="矩形 5"/>
          <p:cNvSpPr/>
          <p:nvPr/>
        </p:nvSpPr>
        <p:spPr>
          <a:xfrm>
            <a:off x="1000173" y="1867953"/>
            <a:ext cx="1250576" cy="5109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Factors</a:t>
            </a:r>
          </a:p>
        </p:txBody>
      </p:sp>
      <p:sp>
        <p:nvSpPr>
          <p:cNvPr id="7" name="矩形 6"/>
          <p:cNvSpPr/>
          <p:nvPr/>
        </p:nvSpPr>
        <p:spPr>
          <a:xfrm>
            <a:off x="3077743" y="1856252"/>
            <a:ext cx="1250576" cy="5109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Labels</a:t>
            </a:r>
          </a:p>
        </p:txBody>
      </p:sp>
      <p:cxnSp>
        <p:nvCxnSpPr>
          <p:cNvPr id="11" name="肘形连接符 10"/>
          <p:cNvCxnSpPr>
            <a:stCxn id="6" idx="2"/>
            <a:endCxn id="13" idx="0"/>
          </p:cNvCxnSpPr>
          <p:nvPr/>
        </p:nvCxnSpPr>
        <p:spPr>
          <a:xfrm rot="5400000">
            <a:off x="1318080" y="2686322"/>
            <a:ext cx="614763" cy="0"/>
          </a:xfrm>
          <a:prstGeom prst="bentConnector3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椭圆 12"/>
          <p:cNvSpPr/>
          <p:nvPr/>
        </p:nvSpPr>
        <p:spPr>
          <a:xfrm>
            <a:off x="926214" y="2993704"/>
            <a:ext cx="1324535" cy="591053"/>
          </a:xfrm>
          <a:prstGeom prst="ellipse">
            <a:avLst/>
          </a:prstGeom>
          <a:solidFill>
            <a:schemeClr val="accent2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Model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078252" y="3033737"/>
            <a:ext cx="1250576" cy="5109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P</a:t>
            </a:r>
            <a:r>
              <a:rPr lang="en-US" altLang="zh-CN" dirty="0" smtClean="0"/>
              <a:t>redictions</a:t>
            </a:r>
          </a:p>
        </p:txBody>
      </p:sp>
      <p:cxnSp>
        <p:nvCxnSpPr>
          <p:cNvPr id="15" name="肘形连接符 14"/>
          <p:cNvCxnSpPr/>
          <p:nvPr/>
        </p:nvCxnSpPr>
        <p:spPr>
          <a:xfrm>
            <a:off x="2250749" y="3304619"/>
            <a:ext cx="827503" cy="0"/>
          </a:xfrm>
          <a:prstGeom prst="bentConnector3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肘形连接符 20"/>
          <p:cNvCxnSpPr>
            <a:stCxn id="7" idx="3"/>
            <a:endCxn id="22" idx="0"/>
          </p:cNvCxnSpPr>
          <p:nvPr/>
        </p:nvCxnSpPr>
        <p:spPr>
          <a:xfrm>
            <a:off x="4328319" y="2111746"/>
            <a:ext cx="1612052" cy="921991"/>
          </a:xfrm>
          <a:prstGeom prst="bentConnector2">
            <a:avLst/>
          </a:prstGeom>
          <a:ln w="38100" cap="flat" cmpd="sng" algn="ctr">
            <a:solidFill>
              <a:schemeClr val="dk1"/>
            </a:solidFill>
            <a:prstDash val="sys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2" name="矩形 21"/>
          <p:cNvSpPr/>
          <p:nvPr/>
        </p:nvSpPr>
        <p:spPr>
          <a:xfrm>
            <a:off x="5315083" y="3033737"/>
            <a:ext cx="1250576" cy="510988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Difference</a:t>
            </a:r>
          </a:p>
        </p:txBody>
      </p:sp>
      <p:cxnSp>
        <p:nvCxnSpPr>
          <p:cNvPr id="25" name="肘形连接符 24"/>
          <p:cNvCxnSpPr>
            <a:stCxn id="14" idx="3"/>
            <a:endCxn id="22" idx="1"/>
          </p:cNvCxnSpPr>
          <p:nvPr/>
        </p:nvCxnSpPr>
        <p:spPr>
          <a:xfrm>
            <a:off x="4328828" y="3289231"/>
            <a:ext cx="986255" cy="0"/>
          </a:xfrm>
          <a:prstGeom prst="bentConnector3">
            <a:avLst>
              <a:gd name="adj1" fmla="val 50000"/>
            </a:avLst>
          </a:prstGeom>
          <a:ln w="38100" cap="flat" cmpd="sng" algn="ctr">
            <a:solidFill>
              <a:schemeClr val="dk1"/>
            </a:solidFill>
            <a:prstDash val="sys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8" name="矩形 27"/>
          <p:cNvSpPr/>
          <p:nvPr/>
        </p:nvSpPr>
        <p:spPr>
          <a:xfrm>
            <a:off x="5305678" y="4272253"/>
            <a:ext cx="1250576" cy="5109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Complexity</a:t>
            </a:r>
          </a:p>
        </p:txBody>
      </p:sp>
      <p:cxnSp>
        <p:nvCxnSpPr>
          <p:cNvPr id="33" name="直接箭头连接符 32"/>
          <p:cNvCxnSpPr>
            <a:stCxn id="13" idx="4"/>
            <a:endCxn id="28" idx="1"/>
          </p:cNvCxnSpPr>
          <p:nvPr/>
        </p:nvCxnSpPr>
        <p:spPr>
          <a:xfrm>
            <a:off x="1588482" y="3584757"/>
            <a:ext cx="3717196" cy="942990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加号 33"/>
          <p:cNvSpPr/>
          <p:nvPr/>
        </p:nvSpPr>
        <p:spPr>
          <a:xfrm>
            <a:off x="5624865" y="3640137"/>
            <a:ext cx="509916" cy="542235"/>
          </a:xfrm>
          <a:prstGeom prst="mathPlus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等号 34"/>
          <p:cNvSpPr/>
          <p:nvPr/>
        </p:nvSpPr>
        <p:spPr>
          <a:xfrm rot="5400000">
            <a:off x="5644718" y="5020706"/>
            <a:ext cx="536780" cy="443346"/>
          </a:xfrm>
          <a:prstGeom prst="mathEqual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5096128" y="5572292"/>
            <a:ext cx="1704722" cy="7904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Minimization</a:t>
            </a:r>
          </a:p>
          <a:p>
            <a:pPr algn="ctr"/>
            <a:r>
              <a:rPr lang="en-US" altLang="zh-CN" dirty="0" smtClean="0"/>
              <a:t>objective</a:t>
            </a:r>
          </a:p>
        </p:txBody>
      </p:sp>
      <p:sp>
        <p:nvSpPr>
          <p:cNvPr id="41" name="椭圆 40"/>
          <p:cNvSpPr/>
          <p:nvPr/>
        </p:nvSpPr>
        <p:spPr>
          <a:xfrm>
            <a:off x="2286000" y="4866189"/>
            <a:ext cx="1657350" cy="591053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Optimizer</a:t>
            </a:r>
            <a:endParaRPr lang="en-US" dirty="0"/>
          </a:p>
        </p:txBody>
      </p:sp>
      <p:cxnSp>
        <p:nvCxnSpPr>
          <p:cNvPr id="42" name="直接箭头连接符 41"/>
          <p:cNvCxnSpPr>
            <a:stCxn id="41" idx="6"/>
            <a:endCxn id="36" idx="1"/>
          </p:cNvCxnSpPr>
          <p:nvPr/>
        </p:nvCxnSpPr>
        <p:spPr>
          <a:xfrm>
            <a:off x="3943350" y="5161716"/>
            <a:ext cx="1152778" cy="805780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肘形连接符 46"/>
          <p:cNvCxnSpPr>
            <a:stCxn id="41" idx="2"/>
          </p:cNvCxnSpPr>
          <p:nvPr/>
        </p:nvCxnSpPr>
        <p:spPr>
          <a:xfrm rot="10800000">
            <a:off x="1588482" y="3640138"/>
            <a:ext cx="697518" cy="1521578"/>
          </a:xfrm>
          <a:prstGeom prst="bentConnector2">
            <a:avLst/>
          </a:prstGeom>
          <a:ln w="38100" cap="flat" cmpd="sng" algn="ctr">
            <a:solidFill>
              <a:schemeClr val="dk1"/>
            </a:solidFill>
            <a:prstDash val="sys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6" name="标题 1"/>
          <p:cNvSpPr txBox="1">
            <a:spLocks/>
          </p:cNvSpPr>
          <p:nvPr/>
        </p:nvSpPr>
        <p:spPr>
          <a:xfrm>
            <a:off x="7953375" y="3381683"/>
            <a:ext cx="4391025" cy="1049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Unsupervised learning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>R</a:t>
            </a:r>
            <a:r>
              <a:rPr lang="en-US" dirty="0" smtClean="0"/>
              <a:t>einforcement learning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9235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22" grpId="0" animBg="1"/>
      <p:bldP spid="28" grpId="0" animBg="1"/>
      <p:bldP spid="34" grpId="0" animBg="1"/>
      <p:bldP spid="35" grpId="0" animBg="1"/>
      <p:bldP spid="36" grpId="0" animBg="1"/>
      <p:bldP spid="41" grpId="0" animBg="1"/>
      <p:bldP spid="2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9540" y="591913"/>
            <a:ext cx="10515600" cy="5962650"/>
          </a:xfrm>
        </p:spPr>
        <p:txBody>
          <a:bodyPr/>
          <a:lstStyle/>
          <a:p>
            <a:r>
              <a:rPr lang="en-US" altLang="zh-CN" sz="4400" dirty="0" smtClean="0"/>
              <a:t>Examples (recent advances)</a:t>
            </a:r>
          </a:p>
          <a:p>
            <a:pPr lvl="1"/>
            <a:endParaRPr lang="en-US" altLang="zh-CN" sz="2000" dirty="0" smtClean="0"/>
          </a:p>
          <a:p>
            <a:pPr lvl="1"/>
            <a:r>
              <a:rPr lang="en-US" altLang="zh-CN" sz="2000" dirty="0" smtClean="0"/>
              <a:t>Image recognition</a:t>
            </a:r>
          </a:p>
          <a:p>
            <a:pPr lvl="2"/>
            <a:r>
              <a:rPr lang="en-US" altLang="zh-CN" dirty="0" smtClean="0"/>
              <a:t>Millions of labelled images in 1000 classes(Experience)</a:t>
            </a:r>
            <a:endParaRPr lang="en-US" altLang="zh-CN" sz="2000" dirty="0" smtClean="0"/>
          </a:p>
          <a:p>
            <a:pPr lvl="2"/>
            <a:r>
              <a:rPr lang="en-US" altLang="zh-CN" sz="2000" dirty="0" smtClean="0"/>
              <a:t>5 guess error, less than 5% (random guess 99.5%)</a:t>
            </a:r>
          </a:p>
          <a:p>
            <a:pPr marL="914400" lvl="2" indent="0">
              <a:buNone/>
            </a:pPr>
            <a:endParaRPr lang="en-US" altLang="zh-CN" dirty="0" smtClean="0"/>
          </a:p>
          <a:p>
            <a:pPr lvl="2"/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479335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-4762" y="242888"/>
            <a:ext cx="10482262" cy="5934075"/>
          </a:xfrm>
        </p:spPr>
        <p:txBody>
          <a:bodyPr/>
          <a:lstStyle/>
          <a:p>
            <a:r>
              <a:rPr lang="en-US" altLang="zh-CN" sz="6000" dirty="0" smtClean="0"/>
              <a:t>Examples</a:t>
            </a:r>
          </a:p>
          <a:p>
            <a:pPr marL="457200" lvl="1" indent="0">
              <a:buNone/>
            </a:pPr>
            <a:endParaRPr lang="en-US" altLang="zh-CN" dirty="0" smtClean="0"/>
          </a:p>
          <a:p>
            <a:pPr lvl="1"/>
            <a:r>
              <a:rPr lang="en-US" altLang="zh-CN" dirty="0" smtClean="0"/>
              <a:t>Code writing</a:t>
            </a:r>
          </a:p>
          <a:p>
            <a:pPr lvl="1"/>
            <a:endParaRPr lang="en-US" altLang="zh-CN" dirty="0"/>
          </a:p>
          <a:p>
            <a:pPr lvl="1"/>
            <a:r>
              <a:rPr lang="en-US" altLang="zh-CN" dirty="0" smtClean="0"/>
              <a:t>Training (experience):</a:t>
            </a:r>
          </a:p>
          <a:p>
            <a:pPr lvl="2"/>
            <a:r>
              <a:rPr lang="en-US" altLang="zh-CN" dirty="0" smtClean="0"/>
              <a:t>200 characters </a:t>
            </a:r>
            <a:r>
              <a:rPr lang="en-US" altLang="zh-CN" dirty="0" smtClean="0">
                <a:sym typeface="Wingdings" panose="05000000000000000000" pitchFamily="2" charset="2"/>
              </a:rPr>
              <a:t> successive 1 character</a:t>
            </a:r>
          </a:p>
          <a:p>
            <a:pPr lvl="1"/>
            <a:endParaRPr lang="en-US" altLang="zh-CN" dirty="0">
              <a:sym typeface="Wingdings" panose="05000000000000000000" pitchFamily="2" charset="2"/>
            </a:endParaRPr>
          </a:p>
          <a:p>
            <a:pPr lvl="1"/>
            <a:r>
              <a:rPr lang="en-US" altLang="zh-CN" dirty="0" smtClean="0">
                <a:sym typeface="Wingdings" panose="05000000000000000000" pitchFamily="2" charset="2"/>
              </a:rPr>
              <a:t>Testing:</a:t>
            </a:r>
          </a:p>
          <a:p>
            <a:pPr lvl="2"/>
            <a:r>
              <a:rPr lang="en-US" altLang="zh-CN" dirty="0" smtClean="0">
                <a:sym typeface="Wingdings" panose="05000000000000000000" pitchFamily="2" charset="2"/>
              </a:rPr>
              <a:t>[1, 200]  201</a:t>
            </a:r>
          </a:p>
          <a:p>
            <a:pPr lvl="2"/>
            <a:r>
              <a:rPr lang="en-US" altLang="zh-CN" dirty="0" smtClean="0">
                <a:sym typeface="Wingdings" panose="05000000000000000000" pitchFamily="2" charset="2"/>
              </a:rPr>
              <a:t>[2, 201]  202</a:t>
            </a:r>
          </a:p>
          <a:p>
            <a:pPr lvl="2"/>
            <a:r>
              <a:rPr lang="en-US" altLang="zh-CN" dirty="0" smtClean="0">
                <a:sym typeface="Wingdings" panose="05000000000000000000" pitchFamily="2" charset="2"/>
              </a:rPr>
              <a:t>…</a:t>
            </a:r>
            <a:endParaRPr lang="en-US" altLang="zh-CN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7056" y="191678"/>
            <a:ext cx="5836554" cy="6036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72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4700</TotalTime>
  <Words>857</Words>
  <Application>Microsoft Office PowerPoint</Application>
  <PresentationFormat>宽屏</PresentationFormat>
  <Paragraphs>281</Paragraphs>
  <Slides>50</Slides>
  <Notes>2</Notes>
  <HiddenSlides>0</HiddenSlides>
  <MMClips>1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50</vt:i4>
      </vt:variant>
    </vt:vector>
  </HeadingPairs>
  <TitlesOfParts>
    <vt:vector size="59" baseType="lpstr">
      <vt:lpstr>游ゴシック</vt:lpstr>
      <vt:lpstr>等线</vt:lpstr>
      <vt:lpstr>等线 Light</vt:lpstr>
      <vt:lpstr>Arial</vt:lpstr>
      <vt:lpstr>Calibri</vt:lpstr>
      <vt:lpstr>Calibri Light</vt:lpstr>
      <vt:lpstr>Cambria Math</vt:lpstr>
      <vt:lpstr>Wingdings</vt:lpstr>
      <vt:lpstr>Office 主题​​</vt:lpstr>
      <vt:lpstr>Basics on machine learning and data analysis using python</vt:lpstr>
      <vt:lpstr>PowerPoint 演示文稿</vt:lpstr>
      <vt:lpstr>Principle component analysis</vt:lpstr>
      <vt:lpstr>Outline </vt:lpstr>
      <vt:lpstr>PowerPoint 演示文稿</vt:lpstr>
      <vt:lpstr>PowerPoint 演示文稿</vt:lpstr>
      <vt:lpstr>Supervised learning  </vt:lpstr>
      <vt:lpstr>PowerPoint 演示文稿</vt:lpstr>
      <vt:lpstr>PowerPoint 演示文稿</vt:lpstr>
      <vt:lpstr>Examples</vt:lpstr>
      <vt:lpstr>Training data and testing data</vt:lpstr>
      <vt:lpstr>PowerPoint 演示文稿</vt:lpstr>
      <vt:lpstr>Supervised learning 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Evaluation of machine learning methods</vt:lpstr>
      <vt:lpstr>PowerPoint 演示文稿</vt:lpstr>
      <vt:lpstr>PowerPoint 演示文稿</vt:lpstr>
      <vt:lpstr>PowerPoint 演示文稿</vt:lpstr>
      <vt:lpstr>Linear regression</vt:lpstr>
      <vt:lpstr>Supervised learning  </vt:lpstr>
      <vt:lpstr>Data: factors and labels</vt:lpstr>
      <vt:lpstr>Model: y=ax+b  </vt:lpstr>
      <vt:lpstr>目标</vt:lpstr>
      <vt:lpstr>Optimizer: gradient descent</vt:lpstr>
      <vt:lpstr>Optimization method</vt:lpstr>
      <vt:lpstr>线搜索 无约束凸优化的一阶方法 </vt:lpstr>
      <vt:lpstr>线搜索 无约束凸优化的一阶方法 </vt:lpstr>
      <vt:lpstr>牛顿法 无约束凸优化的二阶方法 </vt:lpstr>
      <vt:lpstr>牛顿法 无约束凸优化的二阶方法 </vt:lpstr>
      <vt:lpstr>牛顿法 无约束凸优化的二阶方法 </vt:lpstr>
      <vt:lpstr>随机梯度下降 大规模数据上常用方法 </vt:lpstr>
      <vt:lpstr>逻辑回归</vt:lpstr>
      <vt:lpstr>数据：特征+标签</vt:lpstr>
      <vt:lpstr>模型</vt:lpstr>
      <vt:lpstr>目标</vt:lpstr>
      <vt:lpstr>优化器</vt:lpstr>
      <vt:lpstr>多分类问题</vt:lpstr>
      <vt:lpstr>PowerPoint 演示文稿</vt:lpstr>
      <vt:lpstr>PowerPoint 演示文稿</vt:lpstr>
      <vt:lpstr>从数据到模型</vt:lpstr>
      <vt:lpstr>练习：wine</vt:lpstr>
      <vt:lpstr>PowerPoint 演示文稿</vt:lpstr>
      <vt:lpstr>K-means</vt:lpstr>
      <vt:lpstr>实践</vt:lpstr>
      <vt:lpstr>实践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机器学习基础                 --原理、方法与实践</dc:title>
  <dc:creator>王志鹏</dc:creator>
  <cp:lastModifiedBy>王志鹏</cp:lastModifiedBy>
  <cp:revision>189</cp:revision>
  <dcterms:created xsi:type="dcterms:W3CDTF">2017-09-29T05:03:43Z</dcterms:created>
  <dcterms:modified xsi:type="dcterms:W3CDTF">2018-08-07T16:36:12Z</dcterms:modified>
</cp:coreProperties>
</file>